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Corbel"/>
      <p:regular r:id="rId40"/>
      <p:bold r:id="rId41"/>
      <p:italic r:id="rId42"/>
      <p:boldItalic r:id="rId43"/>
    </p:embeddedFont>
    <p:embeddedFont>
      <p:font typeface="Poppins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inO68PbzTHmla5+uMhHrl4hW0E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regular.fntdata"/><Relationship Id="rId20" Type="http://schemas.openxmlformats.org/officeDocument/2006/relationships/slide" Target="slides/slide16.xml"/><Relationship Id="rId42" Type="http://schemas.openxmlformats.org/officeDocument/2006/relationships/font" Target="fonts/Corbel-italic.fntdata"/><Relationship Id="rId41" Type="http://schemas.openxmlformats.org/officeDocument/2006/relationships/font" Target="fonts/Corbel-bold.fntdata"/><Relationship Id="rId22" Type="http://schemas.openxmlformats.org/officeDocument/2006/relationships/slide" Target="slides/slide18.xml"/><Relationship Id="rId44" Type="http://schemas.openxmlformats.org/officeDocument/2006/relationships/font" Target="fonts/PoppinsLight-regular.fntdata"/><Relationship Id="rId21" Type="http://schemas.openxmlformats.org/officeDocument/2006/relationships/slide" Target="slides/slide17.xml"/><Relationship Id="rId43" Type="http://schemas.openxmlformats.org/officeDocument/2006/relationships/font" Target="fonts/Corbel-boldItalic.fntdata"/><Relationship Id="rId24" Type="http://schemas.openxmlformats.org/officeDocument/2006/relationships/slide" Target="slides/slide20.xml"/><Relationship Id="rId46" Type="http://schemas.openxmlformats.org/officeDocument/2006/relationships/font" Target="fonts/PoppinsLight-italic.fntdata"/><Relationship Id="rId23" Type="http://schemas.openxmlformats.org/officeDocument/2006/relationships/slide" Target="slides/slide19.xml"/><Relationship Id="rId45" Type="http://schemas.openxmlformats.org/officeDocument/2006/relationships/font" Target="fonts/Poppi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Poppins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oppins-bold.fntdata"/><Relationship Id="rId14" Type="http://schemas.openxmlformats.org/officeDocument/2006/relationships/slide" Target="slides/slide10.xml"/><Relationship Id="rId36" Type="http://schemas.openxmlformats.org/officeDocument/2006/relationships/font" Target="fonts/Poppins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2.xml"/><Relationship Id="rId38" Type="http://schemas.openxmlformats.org/officeDocument/2006/relationships/font" Target="fonts/Poppi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 COPYRIGHT FOR ALL IMAGES!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9" name="Google Shape;33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Can we skip this slide?</a:t>
            </a:r>
            <a:endParaRPr/>
          </a:p>
        </p:txBody>
      </p:sp>
      <p:sp>
        <p:nvSpPr>
          <p:cNvPr id="372" name="Google Shape;3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a9de423e1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1a9de423e1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 FOR RIGHT IMAGE?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Most mutations are deleterious and will not grow to high frequency in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mutations are neutral and will randomly fluctuate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Some mutations increase viral fitness through e.g. immune escape and will grow in frequency in the population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Word missing in title?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Immune escape, transmission fitness, or both?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0" name="Google Shape;61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</p:txBody>
      </p:sp>
      <p:sp>
        <p:nvSpPr>
          <p:cNvPr id="624" name="Google Shape;62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More descriptive title?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Why citing figure now and not before? Perhaps we can make a non-copyright version of this for you to use throughout (ask Shirlee)</a:t>
            </a:r>
            <a:endParaRPr/>
          </a:p>
        </p:txBody>
      </p:sp>
      <p:sp>
        <p:nvSpPr>
          <p:cNvPr id="661" name="Google Shape;66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Feedback: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Larger/not distorted figures!</a:t>
            </a:r>
            <a:endParaRPr/>
          </a:p>
        </p:txBody>
      </p:sp>
      <p:sp>
        <p:nvSpPr>
          <p:cNvPr id="759" name="Google Shape;7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6" name="Google Shape;80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7" name="Google Shape;81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LUNG FIGURE IS BLURRY – NEED HIGH RES VERSION!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8" name="Google Shape;82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Evolutionary processes happen at different scales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Across time, space, hosts (within and between hosts)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viruses replicate, mutational errors are incorporated into the viral genome.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mutation rate is therefore typically expressed as the number of mutations per site, per replication event.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RNA-dependent RNA polymerase, which lacks proof-reading activity.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/>
          <p:nvPr/>
        </p:nvSpPr>
        <p:spPr>
          <a:xfrm>
            <a:off x="0" y="571499"/>
            <a:ext cx="6856200" cy="40005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2"/>
          <p:cNvSpPr txBox="1"/>
          <p:nvPr>
            <p:ph type="ctrTitle"/>
          </p:nvPr>
        </p:nvSpPr>
        <p:spPr>
          <a:xfrm>
            <a:off x="802386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sz="4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F8F8F8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21" name="Google Shape;21;p32"/>
          <p:cNvSpPr/>
          <p:nvPr/>
        </p:nvSpPr>
        <p:spPr>
          <a:xfrm>
            <a:off x="6952697" y="571499"/>
            <a:ext cx="2193900" cy="40005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tree" showMasterSp="0">
  <p:cSld name="Blank w/ tre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31" name="Google Shape;3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53000"/>
            <a:ext cx="91440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5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2pPr>
            <a:lvl3pPr indent="-3175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4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2914650" y="350443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700"/>
              <a:buNone/>
              <a:defRPr sz="17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type="title"/>
          </p:nvPr>
        </p:nvSpPr>
        <p:spPr>
          <a:xfrm>
            <a:off x="2900934" y="973836"/>
            <a:ext cx="54864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Poppins"/>
              <a:buNone/>
              <a:defRPr b="0" sz="44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  <a:defRPr b="0" sz="27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688657" y="1151334"/>
            <a:ext cx="78237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8"/>
          <p:cNvSpPr txBox="1"/>
          <p:nvPr>
            <p:ph type="title"/>
          </p:nvPr>
        </p:nvSpPr>
        <p:spPr>
          <a:xfrm>
            <a:off x="192024" y="857250"/>
            <a:ext cx="21261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192024" y="2620632"/>
            <a:ext cx="21261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46" name="Google Shape;46;p38"/>
          <p:cNvSpPr txBox="1"/>
          <p:nvPr>
            <p:ph idx="2" type="body"/>
          </p:nvPr>
        </p:nvSpPr>
        <p:spPr>
          <a:xfrm>
            <a:off x="2900934" y="651510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●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SzPts val="1100"/>
              <a:buChar char="●"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1" y="569214"/>
            <a:ext cx="2582700" cy="3998100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  <a:defRPr b="0" i="0" sz="2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/>
          <p:nvPr/>
        </p:nvSpPr>
        <p:spPr>
          <a:xfrm>
            <a:off x="8861898" y="569214"/>
            <a:ext cx="288000" cy="3998100"/>
          </a:xfrm>
          <a:prstGeom prst="rect">
            <a:avLst/>
          </a:prstGeom>
          <a:solidFill>
            <a:srgbClr val="C8C8C8">
              <a:alpha val="48627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ts val="1100"/>
              <a:buFont typeface="Noto Sans Symbols"/>
              <a:buChar char="●"/>
              <a:defRPr b="0" i="0" sz="11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1968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2901951" y="4767263"/>
            <a:ext cx="443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7889944" y="4767263"/>
            <a:ext cx="114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15.png"/><Relationship Id="rId11" Type="http://schemas.openxmlformats.org/officeDocument/2006/relationships/image" Target="../media/image45.png"/><Relationship Id="rId10" Type="http://schemas.openxmlformats.org/officeDocument/2006/relationships/image" Target="../media/image42.png"/><Relationship Id="rId12" Type="http://schemas.openxmlformats.org/officeDocument/2006/relationships/image" Target="../media/image40.png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5.jpg"/><Relationship Id="rId7" Type="http://schemas.openxmlformats.org/officeDocument/2006/relationships/image" Target="../media/image7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4.png"/><Relationship Id="rId13" Type="http://schemas.openxmlformats.org/officeDocument/2006/relationships/image" Target="../media/image48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Relationship Id="rId7" Type="http://schemas.openxmlformats.org/officeDocument/2006/relationships/image" Target="../media/image7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9.jpg"/><Relationship Id="rId6" Type="http://schemas.openxmlformats.org/officeDocument/2006/relationships/image" Target="../media/image34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openxmlformats.org/officeDocument/2006/relationships/image" Target="../media/image5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9.jp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9.jpg"/><Relationship Id="rId6" Type="http://schemas.openxmlformats.org/officeDocument/2006/relationships/image" Target="../media/image34.png"/><Relationship Id="rId7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34.png"/><Relationship Id="rId5" Type="http://schemas.openxmlformats.org/officeDocument/2006/relationships/image" Target="../media/image55.jpg"/><Relationship Id="rId6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9" Type="http://schemas.openxmlformats.org/officeDocument/2006/relationships/image" Target="../media/image34.png"/><Relationship Id="rId5" Type="http://schemas.openxmlformats.org/officeDocument/2006/relationships/image" Target="../media/image56.png"/><Relationship Id="rId6" Type="http://schemas.openxmlformats.org/officeDocument/2006/relationships/image" Target="../media/image62.jpg"/><Relationship Id="rId7" Type="http://schemas.openxmlformats.org/officeDocument/2006/relationships/image" Target="../media/image57.png"/><Relationship Id="rId8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39.jp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Relationship Id="rId8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52.png"/><Relationship Id="rId6" Type="http://schemas.openxmlformats.org/officeDocument/2006/relationships/image" Target="../media/image5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52.png"/><Relationship Id="rId5" Type="http://schemas.openxmlformats.org/officeDocument/2006/relationships/image" Target="../media/image61.jpg"/><Relationship Id="rId6" Type="http://schemas.openxmlformats.org/officeDocument/2006/relationships/image" Target="../media/image34.png"/><Relationship Id="rId7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1" Type="http://schemas.openxmlformats.org/officeDocument/2006/relationships/image" Target="../media/image17.png"/><Relationship Id="rId10" Type="http://schemas.openxmlformats.org/officeDocument/2006/relationships/image" Target="../media/image12.png"/><Relationship Id="rId12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802385" y="973836"/>
            <a:ext cx="55902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</a:pPr>
            <a:r>
              <a:rPr b="1" lang="en-US" sz="4200">
                <a:latin typeface="Poppins"/>
                <a:ea typeface="Poppins"/>
                <a:cs typeface="Poppins"/>
                <a:sym typeface="Poppins"/>
              </a:rPr>
              <a:t>Pathogen Variants and Evolutionary </a:t>
            </a:r>
            <a:r>
              <a:rPr b="1" lang="en-US" sz="4200"/>
              <a:t>T</a:t>
            </a:r>
            <a:r>
              <a:rPr b="1" lang="en-US" sz="4200">
                <a:latin typeface="Poppins"/>
                <a:ea typeface="Poppins"/>
                <a:cs typeface="Poppins"/>
                <a:sym typeface="Poppins"/>
              </a:rPr>
              <a:t>heory</a:t>
            </a:r>
            <a:endParaRPr sz="4200"/>
          </a:p>
        </p:txBody>
      </p:sp>
      <p:sp>
        <p:nvSpPr>
          <p:cNvPr id="52" name="Google Shape;52;p1"/>
          <p:cNvSpPr txBox="1"/>
          <p:nvPr>
            <p:ph idx="1" type="subTitle"/>
          </p:nvPr>
        </p:nvSpPr>
        <p:spPr>
          <a:xfrm>
            <a:off x="825011" y="350268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Theory Module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/>
          <p:nvPr/>
        </p:nvSpPr>
        <p:spPr>
          <a:xfrm>
            <a:off x="688658" y="1079179"/>
            <a:ext cx="81981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 during replication generates diversity in within-host population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 accumulate across multiple replication cycles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271" name="Google Shape;271;p11"/>
          <p:cNvPicPr preferRelativeResize="0"/>
          <p:nvPr/>
        </p:nvPicPr>
        <p:blipFill rotWithShape="1">
          <a:blip r:embed="rId3">
            <a:alphaModFix/>
          </a:blip>
          <a:srcRect b="7681" l="29913" r="30017" t="0"/>
          <a:stretch/>
        </p:blipFill>
        <p:spPr>
          <a:xfrm>
            <a:off x="5850480" y="1870106"/>
            <a:ext cx="1184303" cy="294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1"/>
          <p:cNvGrpSpPr/>
          <p:nvPr/>
        </p:nvGrpSpPr>
        <p:grpSpPr>
          <a:xfrm>
            <a:off x="766424" y="1898904"/>
            <a:ext cx="3124565" cy="2948940"/>
            <a:chOff x="1060842" y="2340777"/>
            <a:chExt cx="4166087" cy="3931920"/>
          </a:xfrm>
        </p:grpSpPr>
        <p:grpSp>
          <p:nvGrpSpPr>
            <p:cNvPr id="273" name="Google Shape;273;p11"/>
            <p:cNvGrpSpPr/>
            <p:nvPr/>
          </p:nvGrpSpPr>
          <p:grpSpPr>
            <a:xfrm>
              <a:off x="1954241" y="2601943"/>
              <a:ext cx="3272688" cy="3146307"/>
              <a:chOff x="-31335" y="3003013"/>
              <a:chExt cx="4288642" cy="3894451"/>
            </a:xfrm>
          </p:grpSpPr>
          <p:sp>
            <p:nvSpPr>
              <p:cNvPr id="274" name="Google Shape;274;p11"/>
              <p:cNvSpPr txBox="1"/>
              <p:nvPr/>
            </p:nvSpPr>
            <p:spPr>
              <a:xfrm>
                <a:off x="-31335" y="4377891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Chart, bubble chart&#10;&#10;Description automatically generated" id="275" name="Google Shape;275;p11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-1311693">
                <a:off x="1077191" y="4371236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276" name="Google Shape;276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45292" y="3532082"/>
                <a:ext cx="1198261" cy="11318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hart, bubble chart&#10;&#10;Description automatically generated" id="277" name="Google Shape;277;p11"/>
              <p:cNvPicPr preferRelativeResize="0"/>
              <p:nvPr/>
            </p:nvPicPr>
            <p:blipFill rotWithShape="1">
              <a:blip r:embed="rId4">
                <a:alphaModFix/>
              </a:blip>
              <a:srcRect b="3768" l="76405" r="16771" t="90191"/>
              <a:stretch/>
            </p:blipFill>
            <p:spPr>
              <a:xfrm rot="1732116">
                <a:off x="1081434" y="4860518"/>
                <a:ext cx="306877" cy="2190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11"/>
              <p:cNvSpPr txBox="1"/>
              <p:nvPr/>
            </p:nvSpPr>
            <p:spPr>
              <a:xfrm>
                <a:off x="1367718" y="3954700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9" name="Google Shape;279;p11"/>
              <p:cNvGrpSpPr/>
              <p:nvPr/>
            </p:nvGrpSpPr>
            <p:grpSpPr>
              <a:xfrm>
                <a:off x="2255199" y="3226296"/>
                <a:ext cx="995012" cy="1526185"/>
                <a:chOff x="2255199" y="3226296"/>
                <a:chExt cx="995012" cy="1526185"/>
              </a:xfrm>
            </p:grpSpPr>
            <p:pic>
              <p:nvPicPr>
                <p:cNvPr descr="Chart, bubble chart&#10;&#10;Description automatically generated" id="280" name="Google Shape;280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2269396">
                  <a:off x="2290113" y="3297383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1" name="Google Shape;281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493828" y="3736252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2" name="Google Shape;282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248392">
                  <a:off x="2511350" y="3961261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3" name="Google Shape;283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594052">
                  <a:off x="2506667" y="424806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4" name="Google Shape;284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825160">
                  <a:off x="2435791" y="4470857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85" name="Google Shape;285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343904">
                  <a:off x="2419362" y="3496686"/>
                  <a:ext cx="306879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6" name="Google Shape;286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747459" y="3293410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7" name="Google Shape;287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59072" y="3605444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288" name="Google Shape;288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873653" y="3929876"/>
                  <a:ext cx="376558" cy="376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9" name="Google Shape;289;p11"/>
              <p:cNvGrpSpPr/>
              <p:nvPr/>
            </p:nvGrpSpPr>
            <p:grpSpPr>
              <a:xfrm rot="1988907">
                <a:off x="2214327" y="4979168"/>
                <a:ext cx="665607" cy="1425062"/>
                <a:chOff x="2358571" y="3416814"/>
                <a:chExt cx="665607" cy="1425062"/>
              </a:xfrm>
            </p:grpSpPr>
            <p:pic>
              <p:nvPicPr>
                <p:cNvPr descr="Chart, bubble chart&#10;&#10;Description automatically generated" id="290" name="Google Shape;290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961677">
                  <a:off x="2497566" y="3482346"/>
                  <a:ext cx="306878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1" name="Google Shape;291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424799">
                  <a:off x="2704973" y="3911688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2" name="Google Shape;292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702581">
                  <a:off x="2667934" y="4128636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3" name="Google Shape;293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1547589">
                  <a:off x="2552369" y="4360405"/>
                  <a:ext cx="306877" cy="2190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4" name="Google Shape;294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3031926">
                  <a:off x="2395261" y="4540369"/>
                  <a:ext cx="289865" cy="231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295" name="Google Shape;295;p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768" l="76405" r="16771" t="90191"/>
                <a:stretch/>
              </p:blipFill>
              <p:spPr>
                <a:xfrm rot="-1561688">
                  <a:off x="2632931" y="3693635"/>
                  <a:ext cx="306878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96" name="Google Shape;296;p11"/>
              <p:cNvSpPr txBox="1"/>
              <p:nvPr/>
            </p:nvSpPr>
            <p:spPr>
              <a:xfrm>
                <a:off x="2935988" y="3003013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1"/>
              <p:cNvSpPr txBox="1"/>
              <p:nvPr/>
            </p:nvSpPr>
            <p:spPr>
              <a:xfrm>
                <a:off x="3122759" y="32997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1"/>
              <p:cNvSpPr txBox="1"/>
              <p:nvPr/>
            </p:nvSpPr>
            <p:spPr>
              <a:xfrm>
                <a:off x="3216096" y="361769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1"/>
              <p:cNvSpPr txBox="1"/>
              <p:nvPr/>
            </p:nvSpPr>
            <p:spPr>
              <a:xfrm>
                <a:off x="3221300" y="3948605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1"/>
              <p:cNvSpPr txBox="1"/>
              <p:nvPr/>
            </p:nvSpPr>
            <p:spPr>
              <a:xfrm>
                <a:off x="3191887" y="4264868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1"/>
              <p:cNvSpPr txBox="1"/>
              <p:nvPr/>
            </p:nvSpPr>
            <p:spPr>
              <a:xfrm>
                <a:off x="3042119" y="4586595"/>
                <a:ext cx="969063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1"/>
              <p:cNvSpPr txBox="1"/>
              <p:nvPr/>
            </p:nvSpPr>
            <p:spPr>
              <a:xfrm>
                <a:off x="3250295" y="5046039"/>
                <a:ext cx="969064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1"/>
              <p:cNvSpPr txBox="1"/>
              <p:nvPr/>
            </p:nvSpPr>
            <p:spPr>
              <a:xfrm>
                <a:off x="3288242" y="5367186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TTGC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1"/>
              <p:cNvSpPr txBox="1"/>
              <p:nvPr/>
            </p:nvSpPr>
            <p:spPr>
              <a:xfrm>
                <a:off x="3191886" y="5712632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1"/>
              <p:cNvSpPr txBox="1"/>
              <p:nvPr/>
            </p:nvSpPr>
            <p:spPr>
              <a:xfrm>
                <a:off x="2870709" y="5994838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1"/>
              <p:cNvSpPr txBox="1"/>
              <p:nvPr/>
            </p:nvSpPr>
            <p:spPr>
              <a:xfrm>
                <a:off x="2607912" y="6252464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TTTG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1"/>
              <p:cNvSpPr txBox="1"/>
              <p:nvPr/>
            </p:nvSpPr>
            <p:spPr>
              <a:xfrm>
                <a:off x="2024228" y="6554599"/>
                <a:ext cx="969065" cy="342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TTT</a:t>
                </a:r>
                <a:r>
                  <a:rPr b="1" i="0" lang="en-US" sz="900" u="none" cap="none" strike="noStrike">
                    <a:solidFill>
                      <a:srgbClr val="00B0F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</a:t>
                </a:r>
                <a:r>
                  <a:rPr b="1" i="0" lang="en-US" sz="900" u="none" cap="none" strike="noStrik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11"/>
            <p:cNvGrpSpPr/>
            <p:nvPr/>
          </p:nvGrpSpPr>
          <p:grpSpPr>
            <a:xfrm>
              <a:off x="1060842" y="2340777"/>
              <a:ext cx="3479016" cy="3931920"/>
              <a:chOff x="1060842" y="2340777"/>
              <a:chExt cx="3479016" cy="3931920"/>
            </a:xfrm>
          </p:grpSpPr>
          <p:pic>
            <p:nvPicPr>
              <p:cNvPr descr="Shape&#10;&#10;Description automatically generated" id="309" name="Google Shape;309;p11"/>
              <p:cNvPicPr preferRelativeResize="0"/>
              <p:nvPr/>
            </p:nvPicPr>
            <p:blipFill rotWithShape="1">
              <a:blip r:embed="rId6">
                <a:alphaModFix/>
              </a:blip>
              <a:srcRect b="7681" l="29913" r="30017" t="0"/>
              <a:stretch/>
            </p:blipFill>
            <p:spPr>
              <a:xfrm>
                <a:off x="1060842" y="2340777"/>
                <a:ext cx="1581912" cy="39319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0" name="Google Shape;310;p11"/>
              <p:cNvGrpSpPr/>
              <p:nvPr/>
            </p:nvGrpSpPr>
            <p:grpSpPr>
              <a:xfrm>
                <a:off x="2543370" y="2576748"/>
                <a:ext cx="1996488" cy="2915460"/>
                <a:chOff x="2143314" y="2396636"/>
                <a:chExt cx="1996488" cy="2915460"/>
              </a:xfrm>
            </p:grpSpPr>
            <p:pic>
              <p:nvPicPr>
                <p:cNvPr descr="Dice free to use clip art - Clipartix" id="311" name="Google Shape;311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287963" y="4155932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12" name="Google Shape;312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060550" y="2396636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13" name="Google Shape;313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662798" y="4915828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14" name="Google Shape;314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2681809" y="3836365"/>
                  <a:ext cx="888852" cy="8518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5" name="Google Shape;315;p11"/>
                <p:cNvSpPr txBox="1"/>
                <p:nvPr/>
              </p:nvSpPr>
              <p:spPr>
                <a:xfrm>
                  <a:off x="2758816" y="4133562"/>
                  <a:ext cx="8409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TTTGC</a:t>
                  </a:r>
                  <a:endParaRPr b="0" i="0" sz="9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orona, Green, Dotted, Icon, Virus, Pandemic, Epidemic" id="316" name="Google Shape;316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876168" y="431375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17" name="Google Shape;317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384285" y="4913825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18" name="Google Shape;318;p1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3818171" y="3462769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319" name="Google Shape;319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787312" y="4565463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320" name="Google Shape;320;p1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102026" y="5008035"/>
                  <a:ext cx="287354" cy="3040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21" name="Google Shape;321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555709" y="2470286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22" name="Google Shape;322;p1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3877811" y="4105182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 Orange Contour - Free vector graphic on Pixabay" id="323" name="Google Shape;323;p11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3619713" y="4781624"/>
                  <a:ext cx="218375" cy="218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orona, Green, Dotted, Icon, Virus, Pandemic, Epidemic" id="324" name="Google Shape;324;p11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3671084" y="3682531"/>
                  <a:ext cx="263634" cy="2636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Dice free to use clip art - Clipartix" id="325" name="Google Shape;325;p11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2143314" y="3043889"/>
                  <a:ext cx="367810" cy="3533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descr="Corona, Green, Dotted, Icon, Virus, Pandemic, Epidemic" id="326" name="Google Shape;32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0491" y="2394929"/>
            <a:ext cx="400801" cy="400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27" name="Google Shape;3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2447" y="2533271"/>
            <a:ext cx="400800" cy="42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328" name="Google Shape;328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71435" y="2834413"/>
            <a:ext cx="309856" cy="30985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1"/>
          <p:cNvSpPr txBox="1"/>
          <p:nvPr/>
        </p:nvSpPr>
        <p:spPr>
          <a:xfrm>
            <a:off x="7112168" y="1870106"/>
            <a:ext cx="12333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</a:t>
            </a:r>
            <a:r>
              <a:rPr b="1" i="0" lang="en-US" sz="1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ubble chart&#10;&#10;Description automatically generated" id="330" name="Google Shape;330;p11"/>
          <p:cNvPicPr preferRelativeResize="0"/>
          <p:nvPr/>
        </p:nvPicPr>
        <p:blipFill rotWithShape="1">
          <a:blip r:embed="rId4">
            <a:alphaModFix/>
          </a:blip>
          <a:srcRect b="3767" l="52485" r="16771" t="90413"/>
          <a:stretch/>
        </p:blipFill>
        <p:spPr>
          <a:xfrm>
            <a:off x="4114475" y="3012169"/>
            <a:ext cx="1541594" cy="29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Within-host pathogen evolution</a:t>
            </a:r>
            <a:endParaRPr/>
          </a:p>
        </p:txBody>
      </p:sp>
      <p:pic>
        <p:nvPicPr>
          <p:cNvPr descr="Icon&#10;&#10;Description automatically generated" id="332" name="Google Shape;3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343" y="2734898"/>
            <a:ext cx="685800" cy="68579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1474220" y="2968910"/>
            <a:ext cx="663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ATTTGC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1"/>
          <p:cNvSpPr txBox="1"/>
          <p:nvPr/>
        </p:nvSpPr>
        <p:spPr>
          <a:xfrm>
            <a:off x="2086472" y="4509335"/>
            <a:ext cx="1409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1745242" y="4664452"/>
            <a:ext cx="2051100" cy="9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"/>
          <p:cNvSpPr/>
          <p:nvPr/>
        </p:nvSpPr>
        <p:spPr>
          <a:xfrm>
            <a:off x="1215788" y="4287740"/>
            <a:ext cx="2781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generated by mutations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1290152" y="1165639"/>
            <a:ext cx="2014238" cy="6135947"/>
            <a:chOff x="1389499" y="2036256"/>
            <a:chExt cx="2565582" cy="8272815"/>
          </a:xfrm>
        </p:grpSpPr>
        <p:pic>
          <p:nvPicPr>
            <p:cNvPr descr="Shape&#10;&#10;Description automatically generated" id="343" name="Google Shape;343;p12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389499" y="2036256"/>
              <a:ext cx="1579069" cy="392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344" name="Google Shape;3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8452" y="2853249"/>
              <a:ext cx="534400" cy="5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345" name="Google Shape;34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7803" y="2960827"/>
              <a:ext cx="534399" cy="56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346" name="Google Shape;34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0957" y="3417135"/>
              <a:ext cx="413142" cy="4131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12"/>
            <p:cNvSpPr txBox="1"/>
            <p:nvPr/>
          </p:nvSpPr>
          <p:spPr>
            <a:xfrm>
              <a:off x="2973481" y="2080671"/>
              <a:ext cx="981600" cy="8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348" name="Google Shape;348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935340">
              <a:off x="2430630" y="2249715"/>
              <a:ext cx="500053" cy="48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1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Selection acts on w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ithin-host diversity</a:t>
            </a:r>
            <a:endParaRPr/>
          </a:p>
        </p:txBody>
      </p:sp>
      <p:sp>
        <p:nvSpPr>
          <p:cNvPr id="350" name="Google Shape;350;p12"/>
          <p:cNvSpPr/>
          <p:nvPr/>
        </p:nvSpPr>
        <p:spPr>
          <a:xfrm>
            <a:off x="4474676" y="4287740"/>
            <a:ext cx="3696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Selection pressure from immunity acts on diverse viral population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12"/>
          <p:cNvGrpSpPr/>
          <p:nvPr/>
        </p:nvGrpSpPr>
        <p:grpSpPr>
          <a:xfrm>
            <a:off x="5394396" y="1077098"/>
            <a:ext cx="2057473" cy="3205961"/>
            <a:chOff x="4858009" y="2332780"/>
            <a:chExt cx="2743297" cy="4274615"/>
          </a:xfrm>
        </p:grpSpPr>
        <p:sp>
          <p:nvSpPr>
            <p:cNvPr id="352" name="Google Shape;352;p12"/>
            <p:cNvSpPr txBox="1"/>
            <p:nvPr/>
          </p:nvSpPr>
          <p:spPr>
            <a:xfrm>
              <a:off x="5481366" y="2492595"/>
              <a:ext cx="1229400" cy="41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 flipH="1">
              <a:off x="6456424" y="2936011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12"/>
            <p:cNvSpPr/>
            <p:nvPr/>
          </p:nvSpPr>
          <p:spPr>
            <a:xfrm flipH="1">
              <a:off x="6411200" y="4584305"/>
              <a:ext cx="591326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 flipH="1">
              <a:off x="6411201" y="2332780"/>
              <a:ext cx="441666" cy="493614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356" name="Google Shape;356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98091" y="2985187"/>
              <a:ext cx="703215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357" name="Google Shape;357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90039" y="4414163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12"/>
            <p:cNvSpPr/>
            <p:nvPr/>
          </p:nvSpPr>
          <p:spPr>
            <a:xfrm flipH="1">
              <a:off x="5000770" y="3768683"/>
              <a:ext cx="441667" cy="49362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359" name="Google Shape;359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58009" y="3006841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360" name="Google Shape;360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443681" y="5228908"/>
              <a:ext cx="580282" cy="5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361" name="Google Shape;361;p12"/>
            <p:cNvPicPr preferRelativeResize="0"/>
            <p:nvPr/>
          </p:nvPicPr>
          <p:blipFill rotWithShape="1">
            <a:blip r:embed="rId12">
              <a:alphaModFix/>
            </a:blip>
            <a:srcRect b="41976" l="0" r="78655" t="12145"/>
            <a:stretch/>
          </p:blipFill>
          <p:spPr>
            <a:xfrm>
              <a:off x="6471401" y="3744565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362" name="Google Shape;362;p12"/>
            <p:cNvPicPr preferRelativeResize="0"/>
            <p:nvPr/>
          </p:nvPicPr>
          <p:blipFill rotWithShape="1">
            <a:blip r:embed="rId13">
              <a:alphaModFix/>
            </a:blip>
            <a:srcRect b="41976" l="0" r="78655" t="12145"/>
            <a:stretch/>
          </p:blipFill>
          <p:spPr>
            <a:xfrm>
              <a:off x="6411200" y="5865462"/>
              <a:ext cx="559195" cy="4875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bubble chart&#10;&#10;Description automatically generated" id="363" name="Google Shape;363;p12"/>
          <p:cNvPicPr preferRelativeResize="0"/>
          <p:nvPr/>
        </p:nvPicPr>
        <p:blipFill rotWithShape="1">
          <a:blip r:embed="rId14">
            <a:alphaModFix/>
          </a:blip>
          <a:srcRect b="3767" l="52485" r="16771" t="90413"/>
          <a:stretch/>
        </p:blipFill>
        <p:spPr>
          <a:xfrm>
            <a:off x="3578597" y="2378235"/>
            <a:ext cx="1541594" cy="29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across scales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en-US" sz="2100"/>
              <a:t>Different types of mutations</a:t>
            </a:r>
            <a:endParaRPr b="1"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within and between hosts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74" name="Google Shape;3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3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6" name="Google Shape;376;p13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13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13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1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84" name="Google Shape;384;g11a9de423e1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1a9de423e1_1_17"/>
          <p:cNvSpPr txBox="1"/>
          <p:nvPr/>
        </p:nvSpPr>
        <p:spPr>
          <a:xfrm>
            <a:off x="685800" y="1879092"/>
            <a:ext cx="542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No change on protein level 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neutral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1a9de423e1_1_17"/>
          <p:cNvSpPr txBox="1"/>
          <p:nvPr/>
        </p:nvSpPr>
        <p:spPr>
          <a:xfrm>
            <a:off x="688657" y="1301065"/>
            <a:ext cx="476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1. Synonymous (‘S’)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1a9de423e1_1_17"/>
          <p:cNvSpPr/>
          <p:nvPr/>
        </p:nvSpPr>
        <p:spPr>
          <a:xfrm>
            <a:off x="3410797" y="3046478"/>
            <a:ext cx="1755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8" name="Google Shape;388;g11a9de423e1_1_17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9" name="Google Shape;389;g11a9de423e1_1_17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0" name="Google Shape;390;g11a9de423e1_1_17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g11a9de423e1_1_17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g11a9de423e1_1_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Types of mutations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397" name="Google Shape;3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636" y="2996946"/>
            <a:ext cx="5667667" cy="164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5"/>
          <p:cNvSpPr txBox="1"/>
          <p:nvPr/>
        </p:nvSpPr>
        <p:spPr>
          <a:xfrm>
            <a:off x="6785004" y="320796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Nucleotides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6785004" y="3461011"/>
            <a:ext cx="173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-US" sz="1300" u="none" cap="none" strike="noStrike">
                <a:solidFill>
                  <a:schemeClr val="accent6"/>
                </a:solidFill>
                <a:latin typeface="Poppins Light"/>
                <a:ea typeface="Poppins Light"/>
                <a:cs typeface="Poppins Light"/>
                <a:sym typeface="Poppins Light"/>
              </a:rPr>
              <a:t>Amino acids</a:t>
            </a:r>
            <a:endParaRPr b="0" i="1" sz="1300" u="none" cap="none" strike="noStrike">
              <a:solidFill>
                <a:schemeClr val="accent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731973" y="3337282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1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731973" y="3870109"/>
            <a:ext cx="1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Sample 2</a:t>
            </a:r>
            <a:endParaRPr b="0" i="0" sz="13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15"/>
          <p:cNvSpPr txBox="1"/>
          <p:nvPr/>
        </p:nvSpPr>
        <p:spPr>
          <a:xfrm>
            <a:off x="688657" y="1876208"/>
            <a:ext cx="5424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Change on protein level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Mostly deleterious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ts val="19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be adaptive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5"/>
          <p:cNvSpPr txBox="1"/>
          <p:nvPr/>
        </p:nvSpPr>
        <p:spPr>
          <a:xfrm>
            <a:off x="688657" y="1301065"/>
            <a:ext cx="751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2. Non-synonymous (‘NS’) mutations</a:t>
            </a:r>
            <a:endParaRPr b="1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Types of mutations</a:t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4642081" y="3082522"/>
            <a:ext cx="164700" cy="13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grpSp>
        <p:nvGrpSpPr>
          <p:cNvPr id="412" name="Google Shape;412;p16"/>
          <p:cNvGrpSpPr/>
          <p:nvPr/>
        </p:nvGrpSpPr>
        <p:grpSpPr>
          <a:xfrm>
            <a:off x="2455820" y="1064064"/>
            <a:ext cx="4008978" cy="3783687"/>
            <a:chOff x="1021899" y="2531872"/>
            <a:chExt cx="4166037" cy="3931920"/>
          </a:xfrm>
        </p:grpSpPr>
        <p:grpSp>
          <p:nvGrpSpPr>
            <p:cNvPr id="413" name="Google Shape;413;p16"/>
            <p:cNvGrpSpPr/>
            <p:nvPr/>
          </p:nvGrpSpPr>
          <p:grpSpPr>
            <a:xfrm>
              <a:off x="1021899" y="2531872"/>
              <a:ext cx="4166037" cy="3931920"/>
              <a:chOff x="1060842" y="2340777"/>
              <a:chExt cx="4166037" cy="3931920"/>
            </a:xfrm>
          </p:grpSpPr>
          <p:grpSp>
            <p:nvGrpSpPr>
              <p:cNvPr id="414" name="Google Shape;414;p16"/>
              <p:cNvGrpSpPr/>
              <p:nvPr/>
            </p:nvGrpSpPr>
            <p:grpSpPr>
              <a:xfrm>
                <a:off x="1954241" y="2601943"/>
                <a:ext cx="3272638" cy="3085258"/>
                <a:chOff x="-31335" y="3003013"/>
                <a:chExt cx="4288577" cy="3818886"/>
              </a:xfrm>
            </p:grpSpPr>
            <p:sp>
              <p:nvSpPr>
                <p:cNvPr id="415" name="Google Shape;415;p16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416" name="Google Shape;416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417" name="Google Shape;417;p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418" name="Google Shape;418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9" name="Google Shape;419;p16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0" name="Google Shape;420;p16"/>
                <p:cNvGrpSpPr/>
                <p:nvPr/>
              </p:nvGrpSpPr>
              <p:grpSpPr>
                <a:xfrm>
                  <a:off x="2255199" y="3226296"/>
                  <a:ext cx="995012" cy="1526185"/>
                  <a:chOff x="2255199" y="3226296"/>
                  <a:chExt cx="995012" cy="1526185"/>
                </a:xfrm>
              </p:grpSpPr>
              <p:pic>
                <p:nvPicPr>
                  <p:cNvPr descr="Chart, bubble chart&#10;&#10;Description automatically generated" id="421" name="Google Shape;421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2" name="Google Shape;422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493828" y="373625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3" name="Google Shape;423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4" name="Google Shape;424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5" name="Google Shape;425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25160">
                    <a:off x="2435791" y="447085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26" name="Google Shape;426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343904">
                    <a:off x="2419362" y="3496686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27" name="Google Shape;427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747459" y="3293410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28" name="Google Shape;428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59072" y="3605444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29" name="Google Shape;429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0" name="Google Shape;430;p16"/>
                <p:cNvGrpSpPr/>
                <p:nvPr/>
              </p:nvGrpSpPr>
              <p:grpSpPr>
                <a:xfrm rot="1988907">
                  <a:off x="2214327" y="4979168"/>
                  <a:ext cx="665607" cy="1425062"/>
                  <a:chOff x="2358571" y="3416814"/>
                  <a:chExt cx="665607" cy="1425062"/>
                </a:xfrm>
              </p:grpSpPr>
              <p:pic>
                <p:nvPicPr>
                  <p:cNvPr descr="Chart, bubble chart&#10;&#10;Description automatically generated" id="431" name="Google Shape;431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961677">
                    <a:off x="2497566" y="3482346"/>
                    <a:ext cx="306878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2" name="Google Shape;432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424799">
                    <a:off x="2704973" y="3911688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3" name="Google Shape;433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4" name="Google Shape;434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547589">
                    <a:off x="2552369" y="4360405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5" name="Google Shape;435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031926">
                    <a:off x="2395261" y="4540369"/>
                    <a:ext cx="289865" cy="2318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36" name="Google Shape;436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37" name="Google Shape;437;p16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16"/>
                <p:cNvSpPr txBox="1"/>
                <p:nvPr/>
              </p:nvSpPr>
              <p:spPr>
                <a:xfrm>
                  <a:off x="3122759" y="32997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AATTGC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16"/>
                <p:cNvSpPr txBox="1"/>
                <p:nvPr/>
              </p:nvSpPr>
              <p:spPr>
                <a:xfrm>
                  <a:off x="3216096" y="36176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16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16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16"/>
                <p:cNvSpPr txBox="1"/>
                <p:nvPr/>
              </p:nvSpPr>
              <p:spPr>
                <a:xfrm>
                  <a:off x="3042119" y="458659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ATTCCC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16"/>
                <p:cNvSpPr txBox="1"/>
                <p:nvPr/>
              </p:nvSpPr>
              <p:spPr>
                <a:xfrm>
                  <a:off x="3250295" y="504603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6"/>
                <p:cNvSpPr txBox="1"/>
                <p:nvPr/>
              </p:nvSpPr>
              <p:spPr>
                <a:xfrm>
                  <a:off x="3288242" y="5367186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16"/>
                <p:cNvSpPr txBox="1"/>
                <p:nvPr/>
              </p:nvSpPr>
              <p:spPr>
                <a:xfrm>
                  <a:off x="3191886" y="5712632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CTTTAC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16"/>
                <p:cNvSpPr txBox="1"/>
                <p:nvPr/>
              </p:nvSpPr>
              <p:spPr>
                <a:xfrm>
                  <a:off x="2870709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6"/>
                <p:cNvSpPr txBox="1"/>
                <p:nvPr/>
              </p:nvSpPr>
              <p:spPr>
                <a:xfrm>
                  <a:off x="2607912" y="6252464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CTTTGA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16"/>
                <p:cNvSpPr txBox="1"/>
                <p:nvPr/>
              </p:nvSpPr>
              <p:spPr>
                <a:xfrm>
                  <a:off x="2024228" y="6554599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sngStrike">
                      <a:solidFill>
                        <a:srgbClr val="FF000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CTTTTC</a:t>
                  </a:r>
                  <a:endParaRPr b="0" i="0" sz="1100" u="none" cap="none" strike="sng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9" name="Google Shape;449;p16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450" name="Google Shape;450;p1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51" name="Google Shape;451;p16"/>
                <p:cNvGrpSpPr/>
                <p:nvPr/>
              </p:nvGrpSpPr>
              <p:grpSpPr>
                <a:xfrm>
                  <a:off x="3081865" y="2650398"/>
                  <a:ext cx="1457993" cy="2841810"/>
                  <a:chOff x="2681809" y="2470286"/>
                  <a:chExt cx="1457993" cy="2841810"/>
                </a:xfrm>
              </p:grpSpPr>
              <p:pic>
                <p:nvPicPr>
                  <p:cNvPr descr="Corona, Green, Dotted, Icon, Virus, Pandemic, Epidemic" id="452" name="Google Shape;452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3" name="Google Shape;453;p16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454" name="Google Shape;454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55" name="Google Shape;455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384285" y="491382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56" name="Google Shape;456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57" name="Google Shape;457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787312" y="4565463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58" name="Google Shape;458;p1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3102026" y="5008035"/>
                    <a:ext cx="287354" cy="3040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59" name="Google Shape;459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60" name="Google Shape;460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77811" y="4105182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461" name="Google Shape;461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462" name="Google Shape;462;p1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671084" y="3682531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463" name="Google Shape;46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16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470" name="Google Shape;4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340" y="1291314"/>
            <a:ext cx="3192453" cy="319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471" name="Google Shape;47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037" y="3151193"/>
            <a:ext cx="582211" cy="56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472" name="Google Shape;47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984" y="1640482"/>
            <a:ext cx="4591913" cy="133512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7"/>
          <p:cNvSpPr/>
          <p:nvPr/>
        </p:nvSpPr>
        <p:spPr>
          <a:xfrm>
            <a:off x="2971922" y="1769374"/>
            <a:ext cx="133800" cy="10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74" name="Google Shape;474;p17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715210" y="2807641"/>
            <a:ext cx="1722364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7"/>
          <p:cNvSpPr/>
          <p:nvPr/>
        </p:nvSpPr>
        <p:spPr>
          <a:xfrm>
            <a:off x="1198003" y="4994546"/>
            <a:ext cx="918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17"/>
          <p:cNvSpPr txBox="1"/>
          <p:nvPr/>
        </p:nvSpPr>
        <p:spPr>
          <a:xfrm>
            <a:off x="754020" y="1356233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Non-synonymous (‘NS’)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Most mutations are deleterious</a:t>
            </a:r>
            <a:endParaRPr/>
          </a:p>
        </p:txBody>
      </p:sp>
      <p:sp>
        <p:nvSpPr>
          <p:cNvPr id="478" name="Google Shape;478;p17"/>
          <p:cNvSpPr txBox="1"/>
          <p:nvPr/>
        </p:nvSpPr>
        <p:spPr>
          <a:xfrm>
            <a:off x="2312178" y="4601586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7"/>
          <p:cNvSpPr txBox="1"/>
          <p:nvPr/>
        </p:nvSpPr>
        <p:spPr>
          <a:xfrm>
            <a:off x="6967802" y="3218099"/>
            <a:ext cx="148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ATTT</a:t>
            </a:r>
            <a:r>
              <a:rPr b="1" i="0" lang="en-US" sz="24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i="0" lang="en-US" sz="24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grpSp>
        <p:nvGrpSpPr>
          <p:cNvPr id="486" name="Google Shape;486;p18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487" name="Google Shape;487;p18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488" name="Google Shape;488;p18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489" name="Google Shape;489;p18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490" name="Google Shape;490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491" name="Google Shape;491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492" name="Google Shape;492;p1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3" name="Google Shape;493;p18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4" name="Google Shape;494;p18"/>
                <p:cNvGrpSpPr/>
                <p:nvPr/>
              </p:nvGrpSpPr>
              <p:grpSpPr>
                <a:xfrm>
                  <a:off x="2255199" y="3226296"/>
                  <a:ext cx="2464180" cy="3008658"/>
                  <a:chOff x="2255199" y="3226296"/>
                  <a:chExt cx="2464180" cy="3008658"/>
                </a:xfrm>
              </p:grpSpPr>
              <p:pic>
                <p:nvPicPr>
                  <p:cNvPr descr="Chart, bubble chart&#10;&#10;Description automatically generated" id="495" name="Google Shape;495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96" name="Google Shape;496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97" name="Google Shape;497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498" name="Google Shape;498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499" name="Google Shape;499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00" name="Google Shape;500;p1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01" name="Google Shape;501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729961" y="601594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02" name="Google Shape;502;p18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503" name="Google Shape;503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04" name="Google Shape;504;p1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05" name="Google Shape;505;p18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18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8"/>
                <p:cNvSpPr txBox="1"/>
                <p:nvPr/>
              </p:nvSpPr>
              <p:spPr>
                <a:xfrm>
                  <a:off x="3191887" y="426486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18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18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0" name="Google Shape;510;p18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511" name="Google Shape;511;p1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12" name="Google Shape;512;p18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513" name="Google Shape;513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14" name="Google Shape;514;p18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515" name="Google Shape;515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16" name="Google Shape;516;p1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517" name="Google Shape;517;p1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18" name="Google Shape;518;p1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519" name="Google Shape;51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18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ice free to use clip art - Clipartix" id="521" name="Google Shape;52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996833" y="3947719"/>
            <a:ext cx="361732" cy="32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18"/>
          <p:cNvCxnSpPr/>
          <p:nvPr/>
        </p:nvCxnSpPr>
        <p:spPr>
          <a:xfrm>
            <a:off x="6007135" y="3583859"/>
            <a:ext cx="312300" cy="30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18"/>
          <p:cNvCxnSpPr/>
          <p:nvPr/>
        </p:nvCxnSpPr>
        <p:spPr>
          <a:xfrm flipH="1" rot="10800000">
            <a:off x="6007135" y="3583907"/>
            <a:ext cx="312300" cy="317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Dice free to use clip art - Clipartix" id="524" name="Google Shape;52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6189192" y="1697961"/>
            <a:ext cx="361732" cy="32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530" name="Google Shape;5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565" y="2153040"/>
            <a:ext cx="2796043" cy="2796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531" name="Google Shape;53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546" y="2137670"/>
            <a:ext cx="2796043" cy="2796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532" name="Google Shape;53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260" y="3817565"/>
            <a:ext cx="471382" cy="43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9"/>
          <p:cNvSpPr txBox="1"/>
          <p:nvPr/>
        </p:nvSpPr>
        <p:spPr>
          <a:xfrm>
            <a:off x="5845586" y="3425150"/>
            <a:ext cx="117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TTGC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534" name="Google Shape;53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6780" y="3431217"/>
            <a:ext cx="472973" cy="45723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9"/>
          <p:cNvSpPr txBox="1"/>
          <p:nvPr/>
        </p:nvSpPr>
        <p:spPr>
          <a:xfrm>
            <a:off x="2940127" y="3038802"/>
            <a:ext cx="139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ATT</a:t>
            </a:r>
            <a:r>
              <a:rPr b="1" i="0" lang="en-US" sz="2100" u="none" cap="none" strike="noStrike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i="0" lang="en-US" sz="21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are neutral</a:t>
            </a:r>
            <a:endParaRPr/>
          </a:p>
        </p:txBody>
      </p:sp>
      <p:pic>
        <p:nvPicPr>
          <p:cNvPr descr="Graphical user interface&#10;&#10;Description automatically generated with medium confidence" id="537" name="Google Shape;53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8826" y="1049026"/>
            <a:ext cx="3491963" cy="101531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9"/>
          <p:cNvSpPr txBox="1"/>
          <p:nvPr/>
        </p:nvSpPr>
        <p:spPr>
          <a:xfrm>
            <a:off x="1894565" y="1395462"/>
            <a:ext cx="2724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Synonymous (‘S’)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9"/>
          <p:cNvSpPr/>
          <p:nvPr/>
        </p:nvSpPr>
        <p:spPr>
          <a:xfrm>
            <a:off x="4799891" y="1152179"/>
            <a:ext cx="117600" cy="69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8" name="Google Shape;58;p3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Evolution across scales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Different types of mutations</a:t>
            </a:r>
            <a:endParaRPr/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/>
              <a:t>Evolution within and between hosts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Some mutations increase viral fitness</a:t>
            </a:r>
            <a:endParaRPr/>
          </a:p>
        </p:txBody>
      </p:sp>
      <p:grpSp>
        <p:nvGrpSpPr>
          <p:cNvPr id="546" name="Google Shape;546;p20"/>
          <p:cNvGrpSpPr/>
          <p:nvPr/>
        </p:nvGrpSpPr>
        <p:grpSpPr>
          <a:xfrm>
            <a:off x="2455820" y="1064064"/>
            <a:ext cx="4348342" cy="3783687"/>
            <a:chOff x="1021899" y="2531872"/>
            <a:chExt cx="4518697" cy="3931920"/>
          </a:xfrm>
        </p:grpSpPr>
        <p:grpSp>
          <p:nvGrpSpPr>
            <p:cNvPr id="547" name="Google Shape;547;p20"/>
            <p:cNvGrpSpPr/>
            <p:nvPr/>
          </p:nvGrpSpPr>
          <p:grpSpPr>
            <a:xfrm>
              <a:off x="1021899" y="2531872"/>
              <a:ext cx="4518697" cy="3931920"/>
              <a:chOff x="1060842" y="2340777"/>
              <a:chExt cx="4518697" cy="3931920"/>
            </a:xfrm>
          </p:grpSpPr>
          <p:grpSp>
            <p:nvGrpSpPr>
              <p:cNvPr id="548" name="Google Shape;548;p20"/>
              <p:cNvGrpSpPr/>
              <p:nvPr/>
            </p:nvGrpSpPr>
            <p:grpSpPr>
              <a:xfrm>
                <a:off x="1954241" y="2601943"/>
                <a:ext cx="3625298" cy="2633030"/>
                <a:chOff x="-31335" y="3003013"/>
                <a:chExt cx="4750714" cy="3259125"/>
              </a:xfrm>
            </p:grpSpPr>
            <p:sp>
              <p:nvSpPr>
                <p:cNvPr id="549" name="Google Shape;549;p20"/>
                <p:cNvSpPr txBox="1"/>
                <p:nvPr/>
              </p:nvSpPr>
              <p:spPr>
                <a:xfrm>
                  <a:off x="-31335" y="4377891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Chart, bubble chart&#10;&#10;Description automatically generated" id="550" name="Google Shape;550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-1311693">
                  <a:off x="1077191" y="4371236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Icon&#10;&#10;Description automatically generated" id="551" name="Google Shape;551;p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45292" y="3532082"/>
                  <a:ext cx="1198261" cy="11318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art, bubble chart&#10;&#10;Description automatically generated" id="552" name="Google Shape;552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768" l="76405" r="16771" t="90191"/>
                <a:stretch/>
              </p:blipFill>
              <p:spPr>
                <a:xfrm rot="1732116">
                  <a:off x="1081434" y="4860518"/>
                  <a:ext cx="306877" cy="2190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3" name="Google Shape;553;p20"/>
                <p:cNvSpPr txBox="1"/>
                <p:nvPr/>
              </p:nvSpPr>
              <p:spPr>
                <a:xfrm>
                  <a:off x="1390495" y="3933185"/>
                  <a:ext cx="969064" cy="326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chemeClr val="lt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2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54" name="Google Shape;554;p20"/>
                <p:cNvGrpSpPr/>
                <p:nvPr/>
              </p:nvGrpSpPr>
              <p:grpSpPr>
                <a:xfrm>
                  <a:off x="2255199" y="3226296"/>
                  <a:ext cx="2464180" cy="2751190"/>
                  <a:chOff x="2255199" y="3226296"/>
                  <a:chExt cx="2464180" cy="2751190"/>
                </a:xfrm>
              </p:grpSpPr>
              <p:pic>
                <p:nvPicPr>
                  <p:cNvPr descr="Chart, bubble chart&#10;&#10;Description automatically generated" id="555" name="Google Shape;55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269396">
                    <a:off x="2290113" y="329738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56" name="Google Shape;55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248392">
                    <a:off x="2511350" y="3961261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57" name="Google Shape;557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594052">
                    <a:off x="2506667" y="4248067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58" name="Google Shape;558;p2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2873653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59" name="Google Shape;559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3969129" y="3972019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Icon&#10;&#10;Description automatically generated" id="560" name="Google Shape;560;p2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4342821" y="3929876"/>
                    <a:ext cx="376558" cy="3763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1" name="Google Shape;561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>
                    <a:off x="4070579" y="543505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2" name="Google Shape;562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235483">
                    <a:off x="3969129" y="4380860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3" name="Google Shape;563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3507184">
                    <a:off x="3781718" y="4568106"/>
                    <a:ext cx="289866" cy="2318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4" name="Google Shape;564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2469372">
                    <a:off x="3911601" y="3703003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5" name="Google Shape;56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1883517">
                    <a:off x="3987924" y="5694582"/>
                    <a:ext cx="306879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66" name="Google Shape;566;p20"/>
                <p:cNvGrpSpPr/>
                <p:nvPr/>
              </p:nvGrpSpPr>
              <p:grpSpPr>
                <a:xfrm rot="1988907">
                  <a:off x="2505908" y="5277516"/>
                  <a:ext cx="393400" cy="739096"/>
                  <a:chOff x="2600441" y="3637410"/>
                  <a:chExt cx="393400" cy="739096"/>
                </a:xfrm>
              </p:grpSpPr>
              <p:pic>
                <p:nvPicPr>
                  <p:cNvPr descr="Chart, bubble chart&#10;&#10;Description automatically generated" id="567" name="Google Shape;567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702581">
                    <a:off x="2667934" y="4128636"/>
                    <a:ext cx="306877" cy="2190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art, bubble chart&#10;&#10;Description automatically generated" id="568" name="Google Shape;568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3768" l="76405" r="16771" t="90191"/>
                  <a:stretch/>
                </p:blipFill>
                <p:spPr>
                  <a:xfrm rot="-1561688">
                    <a:off x="2632931" y="3693635"/>
                    <a:ext cx="306878" cy="2190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69" name="Google Shape;569;p20"/>
                <p:cNvSpPr txBox="1"/>
                <p:nvPr/>
              </p:nvSpPr>
              <p:spPr>
                <a:xfrm>
                  <a:off x="2935988" y="3003013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ATTTGC</a:t>
                  </a:r>
                  <a:endParaRPr b="0" i="0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20"/>
                <p:cNvSpPr txBox="1"/>
                <p:nvPr/>
              </p:nvSpPr>
              <p:spPr>
                <a:xfrm>
                  <a:off x="3221300" y="394860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20"/>
                <p:cNvSpPr txBox="1"/>
                <p:nvPr/>
              </p:nvSpPr>
              <p:spPr>
                <a:xfrm>
                  <a:off x="3191887" y="4264868"/>
                  <a:ext cx="7749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20"/>
                <p:cNvSpPr txBox="1"/>
                <p:nvPr/>
              </p:nvSpPr>
              <p:spPr>
                <a:xfrm>
                  <a:off x="3322408" y="5410215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00FF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TTGC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00FFFF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20"/>
                <p:cNvSpPr txBox="1"/>
                <p:nvPr/>
              </p:nvSpPr>
              <p:spPr>
                <a:xfrm>
                  <a:off x="2927652" y="5994838"/>
                  <a:ext cx="969000" cy="26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TTT</a:t>
                  </a:r>
                  <a:r>
                    <a:rPr b="1" i="0" lang="en-US" sz="900" u="none" cap="none" strike="noStrike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</a:t>
                  </a:r>
                  <a:r>
                    <a:rPr b="1" i="0" lang="en-US" sz="900" u="none" cap="none" strike="noStrike">
                      <a:solidFill>
                        <a:schemeClr val="dk1"/>
                      </a:solidFill>
                      <a:highlight>
                        <a:srgbClr val="FFFF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C</a:t>
                  </a:r>
                  <a:endParaRPr b="0" i="0" sz="1100" u="none" cap="none" strike="noStrik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4" name="Google Shape;574;p20"/>
              <p:cNvGrpSpPr/>
              <p:nvPr/>
            </p:nvGrpSpPr>
            <p:grpSpPr>
              <a:xfrm>
                <a:off x="1060842" y="2340777"/>
                <a:ext cx="3479016" cy="3931920"/>
                <a:chOff x="1060842" y="2340777"/>
                <a:chExt cx="3479016" cy="3931920"/>
              </a:xfrm>
            </p:grpSpPr>
            <p:pic>
              <p:nvPicPr>
                <p:cNvPr descr="Shape&#10;&#10;Description automatically generated" id="575" name="Google Shape;575;p2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7681" l="29913" r="30017" t="0"/>
                <a:stretch/>
              </p:blipFill>
              <p:spPr>
                <a:xfrm>
                  <a:off x="1060842" y="2340777"/>
                  <a:ext cx="1581912" cy="39319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76" name="Google Shape;576;p20"/>
                <p:cNvGrpSpPr/>
                <p:nvPr/>
              </p:nvGrpSpPr>
              <p:grpSpPr>
                <a:xfrm>
                  <a:off x="3081865" y="2650398"/>
                  <a:ext cx="1457993" cy="2529713"/>
                  <a:chOff x="2681809" y="2470286"/>
                  <a:chExt cx="1457993" cy="2529713"/>
                </a:xfrm>
              </p:grpSpPr>
              <p:pic>
                <p:nvPicPr>
                  <p:cNvPr descr="Corona, Green, Dotted, Icon, Virus, Pandemic, Epidemic" id="577" name="Google Shape;577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2681809" y="3836365"/>
                    <a:ext cx="888852" cy="8518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78" name="Google Shape;578;p20"/>
                  <p:cNvSpPr txBox="1"/>
                  <p:nvPr/>
                </p:nvSpPr>
                <p:spPr>
                  <a:xfrm>
                    <a:off x="2776198" y="4159634"/>
                    <a:ext cx="840803" cy="2638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b="1" i="0" lang="en-US" sz="1200" u="none" cap="none" strike="noStrike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C</a:t>
                    </a:r>
                    <a:r>
                      <a:rPr b="1" i="0" lang="en-US" sz="1200" u="none" cap="none" strike="noStrike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rPr>
                      <a:t>TTTGC</a:t>
                    </a:r>
                    <a:endParaRPr b="0" i="0" sz="12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descr="Corona, Green, Dotted, Icon, Virus, Pandemic, Epidemic" id="579" name="Google Shape;579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876168" y="4313755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80" name="Google Shape;580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818171" y="3462769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, Green, Dotted, Icon, Virus, Pandemic, Epidemic" id="581" name="Google Shape;581;p2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3555709" y="2470286"/>
                    <a:ext cx="263634" cy="2636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orona Orange Contour - Free vector graphic on Pixabay" id="582" name="Google Shape;582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3619713" y="4781624"/>
                    <a:ext cx="218375" cy="21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descr="Icon&#10;&#10;Description automatically generated" id="583" name="Google Shape;58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69790" y="364653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20"/>
            <p:cNvSpPr txBox="1"/>
            <p:nvPr/>
          </p:nvSpPr>
          <p:spPr>
            <a:xfrm>
              <a:off x="1983009" y="3984619"/>
              <a:ext cx="883953" cy="263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20"/>
          <p:cNvSpPr/>
          <p:nvPr/>
        </p:nvSpPr>
        <p:spPr>
          <a:xfrm flipH="1">
            <a:off x="5945804" y="2895521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6" name="Google Shape;586;p20"/>
          <p:cNvSpPr/>
          <p:nvPr/>
        </p:nvSpPr>
        <p:spPr>
          <a:xfrm flipH="1">
            <a:off x="5929076" y="1716280"/>
            <a:ext cx="253692" cy="271566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Corona, Green, Dotted, Icon, Virus, Pandemic, Epidemic" id="587" name="Google Shape;58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896" y="3157688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588" name="Google Shape;58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172" y="3508952"/>
            <a:ext cx="296059" cy="259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89" name="Google Shape;58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5611" y="1684359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90" name="Google Shape;59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008" y="2473318"/>
            <a:ext cx="245232" cy="214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 Orange Contour - Free vector graphic on Pixabay" id="591" name="Google Shape;59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8943" y="2757057"/>
            <a:ext cx="245232" cy="2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1"/>
          <p:cNvGrpSpPr/>
          <p:nvPr/>
        </p:nvGrpSpPr>
        <p:grpSpPr>
          <a:xfrm>
            <a:off x="4663086" y="1589057"/>
            <a:ext cx="2965641" cy="2810857"/>
            <a:chOff x="6338844" y="2323114"/>
            <a:chExt cx="3747809" cy="3747809"/>
          </a:xfrm>
        </p:grpSpPr>
        <p:pic>
          <p:nvPicPr>
            <p:cNvPr id="598" name="Google Shape;59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8844" y="2323114"/>
              <a:ext cx="3747809" cy="3747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599" name="Google Shape;59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48799" y="3170596"/>
              <a:ext cx="714013" cy="733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21"/>
            <p:cNvSpPr txBox="1"/>
            <p:nvPr/>
          </p:nvSpPr>
          <p:spPr>
            <a:xfrm>
              <a:off x="7716805" y="2526634"/>
              <a:ext cx="157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21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21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Some mutations increase viral fitness</a:t>
            </a:r>
            <a:endParaRPr/>
          </a:p>
        </p:txBody>
      </p:sp>
      <p:pic>
        <p:nvPicPr>
          <p:cNvPr id="602" name="Google Shape;602;p21"/>
          <p:cNvPicPr preferRelativeResize="0"/>
          <p:nvPr/>
        </p:nvPicPr>
        <p:blipFill rotWithShape="1">
          <a:blip r:embed="rId5">
            <a:alphaModFix/>
          </a:blip>
          <a:srcRect b="5799" l="70312" r="0" t="0"/>
          <a:stretch/>
        </p:blipFill>
        <p:spPr>
          <a:xfrm>
            <a:off x="2142090" y="1652111"/>
            <a:ext cx="1919940" cy="224562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1"/>
          <p:cNvSpPr txBox="1"/>
          <p:nvPr/>
        </p:nvSpPr>
        <p:spPr>
          <a:xfrm>
            <a:off x="36125" y="4743969"/>
            <a:ext cx="950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 et al. 2021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4" name="Google Shape;604;p21"/>
          <p:cNvGrpSpPr/>
          <p:nvPr/>
        </p:nvGrpSpPr>
        <p:grpSpPr>
          <a:xfrm>
            <a:off x="1479866" y="1208300"/>
            <a:ext cx="1039621" cy="2868782"/>
            <a:chOff x="2696829" y="2130221"/>
            <a:chExt cx="1334045" cy="3648922"/>
          </a:xfrm>
        </p:grpSpPr>
        <p:pic>
          <p:nvPicPr>
            <p:cNvPr descr="Antibody  free icon" id="605" name="Google Shape;60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7087921">
              <a:off x="2963654" y="2292496"/>
              <a:ext cx="909272" cy="903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606" name="Google Shape;606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3409020">
              <a:off x="2868952" y="4699928"/>
              <a:ext cx="909271" cy="903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2"/>
          <p:cNvSpPr txBox="1"/>
          <p:nvPr>
            <p:ph idx="1" type="body"/>
          </p:nvPr>
        </p:nvSpPr>
        <p:spPr>
          <a:xfrm>
            <a:off x="755476" y="1090040"/>
            <a:ext cx="34791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Fitness on what scale?</a:t>
            </a:r>
            <a:endParaRPr/>
          </a:p>
        </p:txBody>
      </p:sp>
      <p:sp>
        <p:nvSpPr>
          <p:cNvPr id="613" name="Google Shape;613;p22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do we mean by fitness advantage?</a:t>
            </a:r>
            <a:endParaRPr/>
          </a:p>
        </p:txBody>
      </p:sp>
      <p:sp>
        <p:nvSpPr>
          <p:cNvPr id="614" name="Google Shape;614;p22"/>
          <p:cNvSpPr txBox="1"/>
          <p:nvPr/>
        </p:nvSpPr>
        <p:spPr>
          <a:xfrm>
            <a:off x="755827" y="2116452"/>
            <a:ext cx="36681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Transmission?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Replication?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Immune evasion?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Survival in water?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Interaction of these scales?</a:t>
            </a:r>
            <a:endParaRPr b="0" i="0" sz="1700" u="none" cap="none" strike="noStrike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20" name="Google Shape;620;p41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Evolution across scales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 sz="2100">
                <a:solidFill>
                  <a:schemeClr val="accent3"/>
                </a:solidFill>
              </a:rPr>
              <a:t>Different types of mutations</a:t>
            </a:r>
            <a:endParaRPr>
              <a:solidFill>
                <a:schemeClr val="accent3"/>
              </a:solidFill>
            </a:endParaRPr>
          </a:p>
          <a:p>
            <a:pPr indent="-26035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b="1" lang="en-US" sz="2100">
                <a:solidFill>
                  <a:schemeClr val="accent5"/>
                </a:solidFill>
              </a:rPr>
              <a:t>Evolution within and between hosts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3"/>
          <p:cNvGrpSpPr/>
          <p:nvPr/>
        </p:nvGrpSpPr>
        <p:grpSpPr>
          <a:xfrm>
            <a:off x="635317" y="1568071"/>
            <a:ext cx="1939350" cy="3155067"/>
            <a:chOff x="4813676" y="1955610"/>
            <a:chExt cx="2487622" cy="4074735"/>
          </a:xfrm>
        </p:grpSpPr>
        <p:sp>
          <p:nvSpPr>
            <p:cNvPr id="627" name="Google Shape;627;p23"/>
            <p:cNvSpPr txBox="1"/>
            <p:nvPr/>
          </p:nvSpPr>
          <p:spPr>
            <a:xfrm>
              <a:off x="5349858" y="2044545"/>
              <a:ext cx="1229400" cy="39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ATTCGC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</a:t>
              </a: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00FF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CC</a:t>
              </a:r>
              <a:r>
                <a:rPr b="1" i="0" lang="en-US" sz="14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TTGC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TTT</a:t>
              </a:r>
              <a:r>
                <a:rPr b="1" i="0" lang="en-US" sz="1400" u="none" cap="none" strike="noStrike">
                  <a:solidFill>
                    <a:srgbClr val="00B0F0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</a:t>
              </a:r>
              <a:r>
                <a:rPr b="1" i="0" lang="en-US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CTTTGA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sngStrik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CTTTTC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 flipH="1">
              <a:off x="6240048" y="2649238"/>
              <a:ext cx="441667" cy="591177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 flipH="1">
              <a:off x="6273923" y="3843220"/>
              <a:ext cx="591325" cy="59117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 flipH="1">
              <a:off x="6247727" y="1955610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ntibody  free icon" id="631" name="Google Shape;63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9971" y="2661600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ibody  free icon" id="632" name="Google Shape;63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2690" y="3960248"/>
              <a:ext cx="591327" cy="591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23"/>
            <p:cNvSpPr/>
            <p:nvPr/>
          </p:nvSpPr>
          <p:spPr>
            <a:xfrm flipH="1">
              <a:off x="4944088" y="3349594"/>
              <a:ext cx="441667" cy="493626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A picture containing text&#10;&#10;Description automatically generated" id="634" name="Google Shape;63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13676" y="2460195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635" name="Google Shape;63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40047" y="4424269"/>
              <a:ext cx="580282" cy="597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636" name="Google Shape;636;p23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8815" y="3296516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cell graphic" id="637" name="Google Shape;637;p23"/>
            <p:cNvPicPr preferRelativeResize="0"/>
            <p:nvPr/>
          </p:nvPicPr>
          <p:blipFill rotWithShape="1">
            <a:blip r:embed="rId5">
              <a:alphaModFix/>
            </a:blip>
            <a:srcRect b="41976" l="0" r="78655" t="12145"/>
            <a:stretch/>
          </p:blipFill>
          <p:spPr>
            <a:xfrm>
              <a:off x="6266358" y="5074558"/>
              <a:ext cx="559195" cy="487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p23"/>
          <p:cNvPicPr preferRelativeResize="0"/>
          <p:nvPr/>
        </p:nvPicPr>
        <p:blipFill rotWithShape="1">
          <a:blip r:embed="rId6">
            <a:alphaModFix/>
          </a:blip>
          <a:srcRect b="32626" l="0" r="0" t="21158"/>
          <a:stretch/>
        </p:blipFill>
        <p:spPr>
          <a:xfrm>
            <a:off x="2953114" y="2278417"/>
            <a:ext cx="2827023" cy="162605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3"/>
          <p:cNvSpPr/>
          <p:nvPr/>
        </p:nvSpPr>
        <p:spPr>
          <a:xfrm>
            <a:off x="3374342" y="1227318"/>
            <a:ext cx="238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does recall immunity start?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3"/>
          <p:cNvSpPr/>
          <p:nvPr/>
        </p:nvSpPr>
        <p:spPr>
          <a:xfrm>
            <a:off x="332026" y="1225572"/>
            <a:ext cx="240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Many factors at play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3"/>
          <p:cNvSpPr/>
          <p:nvPr/>
        </p:nvSpPr>
        <p:spPr>
          <a:xfrm>
            <a:off x="3715049" y="4044351"/>
            <a:ext cx="193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Days post symptom onset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3"/>
          <p:cNvSpPr/>
          <p:nvPr/>
        </p:nvSpPr>
        <p:spPr>
          <a:xfrm>
            <a:off x="3708688" y="4570520"/>
            <a:ext cx="172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3"/>
          <p:cNvSpPr txBox="1"/>
          <p:nvPr/>
        </p:nvSpPr>
        <p:spPr>
          <a:xfrm>
            <a:off x="7105263" y="4570520"/>
            <a:ext cx="1234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4" name="Google Shape;644;p23"/>
          <p:cNvSpPr/>
          <p:nvPr/>
        </p:nvSpPr>
        <p:spPr>
          <a:xfrm>
            <a:off x="6157637" y="1227318"/>
            <a:ext cx="267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Compartmentalization of the viral diversity by chance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5" name="Google Shape;645;p23"/>
          <p:cNvGrpSpPr/>
          <p:nvPr/>
        </p:nvGrpSpPr>
        <p:grpSpPr>
          <a:xfrm>
            <a:off x="6396724" y="1919556"/>
            <a:ext cx="2433072" cy="2057366"/>
            <a:chOff x="8421539" y="2698320"/>
            <a:chExt cx="3451656" cy="2918664"/>
          </a:xfrm>
        </p:grpSpPr>
        <p:grpSp>
          <p:nvGrpSpPr>
            <p:cNvPr id="646" name="Google Shape;646;p23"/>
            <p:cNvGrpSpPr/>
            <p:nvPr/>
          </p:nvGrpSpPr>
          <p:grpSpPr>
            <a:xfrm>
              <a:off x="8864849" y="2698320"/>
              <a:ext cx="3008346" cy="2918664"/>
              <a:chOff x="6854415" y="4083346"/>
              <a:chExt cx="2114979" cy="2168076"/>
            </a:xfrm>
          </p:grpSpPr>
          <p:pic>
            <p:nvPicPr>
              <p:cNvPr descr="Chart&#10;&#10;Description automatically generated" id="647" name="Google Shape;647;p2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75088" t="0"/>
              <a:stretch/>
            </p:blipFill>
            <p:spPr>
              <a:xfrm>
                <a:off x="6854415" y="4083346"/>
                <a:ext cx="1729434" cy="216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8" name="Google Shape;648;p23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pic>
          <p:nvPicPr>
            <p:cNvPr descr="Dice free to use clip art - Clipartix" id="650" name="Google Shape;650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935340">
              <a:off x="8530751" y="3410918"/>
              <a:ext cx="986619" cy="94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51" name="Google Shape;651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36273" y="3312134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2" name="Google Shape;652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782455" y="4314368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3" name="Google Shape;653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463952" y="4710616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4" name="Google Shape;654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848380" y="4671607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55" name="Google Shape;655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358716" y="4281283"/>
              <a:ext cx="324068" cy="327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56" name="Google Shape;656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38504" y="2938441"/>
              <a:ext cx="324068" cy="309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23"/>
          <p:cNvSpPr/>
          <p:nvPr/>
        </p:nvSpPr>
        <p:spPr>
          <a:xfrm flipH="1" rot="-3067793">
            <a:off x="3834083" y="2158364"/>
            <a:ext cx="507769" cy="667144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8" name="Google Shape;658;p23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400"/>
              <a:t>Many processes shape viral diversity within host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24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664" name="Google Shape;664;p24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65" name="Google Shape;66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66" name="Google Shape;66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67" name="Google Shape;66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68" name="Google Shape;66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69" name="Google Shape;66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0" name="Google Shape;67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1" name="Google Shape;67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2" name="Google Shape;67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3" name="Google Shape;67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4" name="Google Shape;67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75" name="Google Shape;675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76" name="Google Shape;67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7" name="Google Shape;67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678" name="Google Shape;678;p24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79" name="Google Shape;67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80" name="Google Shape;680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1" name="Google Shape;68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2" name="Google Shape;68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3" name="Google Shape;68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4" name="Google Shape;68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5" name="Google Shape;68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6" name="Google Shape;68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7" name="Google Shape;68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88" name="Google Shape;688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89" name="Google Shape;68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0" name="Google Shape;69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91" name="Google Shape;69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692" name="Google Shape;69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3" name="Google Shape;69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4" name="Google Shape;69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5" name="Google Shape;69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6" name="Google Shape;69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697" name="Google Shape;69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698" name="Google Shape;69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24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700" name="Google Shape;70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24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702" name="Google Shape;70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4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orona, Green, Dotted, Icon, Virus, Pandemic, Epidemic" id="705" name="Google Shape;7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6158" y="1720782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706" name="Google Shape;70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942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ona, Green, Dotted, Icon, Virus, Pandemic, Epidemic" id="707" name="Google Shape;7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9311" y="1841438"/>
            <a:ext cx="183553" cy="18355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4"/>
          <p:cNvSpPr txBox="1"/>
          <p:nvPr>
            <p:ph type="title"/>
          </p:nvPr>
        </p:nvSpPr>
        <p:spPr>
          <a:xfrm>
            <a:off x="688657" y="295656"/>
            <a:ext cx="8107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5"/>
          <p:cNvSpPr txBox="1"/>
          <p:nvPr/>
        </p:nvSpPr>
        <p:spPr>
          <a:xfrm>
            <a:off x="5943471" y="1860324"/>
            <a:ext cx="308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Mucus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Mucosal immunity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Cell infection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25"/>
          <p:cNvSpPr txBox="1"/>
          <p:nvPr>
            <p:ph type="title"/>
          </p:nvPr>
        </p:nvSpPr>
        <p:spPr>
          <a:xfrm>
            <a:off x="688657" y="295656"/>
            <a:ext cx="8087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1111"/>
              <a:buFont typeface="Poppins"/>
              <a:buNone/>
            </a:pPr>
            <a:r>
              <a:rPr lang="en-US"/>
              <a:t>Many processes shape viral diversity between hosts </a:t>
            </a:r>
            <a:endParaRPr/>
          </a:p>
        </p:txBody>
      </p:sp>
      <p:grpSp>
        <p:nvGrpSpPr>
          <p:cNvPr id="715" name="Google Shape;715;p25"/>
          <p:cNvGrpSpPr/>
          <p:nvPr/>
        </p:nvGrpSpPr>
        <p:grpSpPr>
          <a:xfrm>
            <a:off x="3314356" y="1456173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716" name="Google Shape;716;p25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17" name="Google Shape;71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18" name="Google Shape;71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19" name="Google Shape;719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0" name="Google Shape;72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1" name="Google Shape;72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2" name="Google Shape;72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3" name="Google Shape;72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4" name="Google Shape;72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5" name="Google Shape;72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6" name="Google Shape;72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27" name="Google Shape;72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28" name="Google Shape;728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29" name="Google Shape;72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730" name="Google Shape;730;p25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1" name="Google Shape;73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32" name="Google Shape;732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3" name="Google Shape;73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4" name="Google Shape;73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5" name="Google Shape;7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6" name="Google Shape;73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7" name="Google Shape;73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8" name="Google Shape;73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39" name="Google Shape;73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0" name="Google Shape;740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1" name="Google Shape;74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2" name="Google Shape;74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3" name="Google Shape;74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44" name="Google Shape;744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5" name="Google Shape;74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6" name="Google Shape;74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7" name="Google Shape;74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8" name="Google Shape;748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49" name="Google Shape;74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50" name="Google Shape;75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p25"/>
          <p:cNvSpPr txBox="1"/>
          <p:nvPr/>
        </p:nvSpPr>
        <p:spPr>
          <a:xfrm>
            <a:off x="3261524" y="1089093"/>
            <a:ext cx="28494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Inter-host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ce free to use clip art - Clipartix" id="752" name="Google Shape;75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4722310" y="14934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25"/>
          <p:cNvSpPr/>
          <p:nvPr/>
        </p:nvSpPr>
        <p:spPr>
          <a:xfrm flipH="1" rot="-190619">
            <a:off x="3363127" y="1449004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754" name="Google Shape;75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35340">
            <a:off x="3051810" y="1549908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5"/>
          <p:cNvSpPr txBox="1"/>
          <p:nvPr/>
        </p:nvSpPr>
        <p:spPr>
          <a:xfrm>
            <a:off x="1646065" y="2119212"/>
            <a:ext cx="1900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Secretion bottleneck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5"/>
          <p:cNvSpPr txBox="1"/>
          <p:nvPr/>
        </p:nvSpPr>
        <p:spPr>
          <a:xfrm>
            <a:off x="4144369" y="4717679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761" name="Google Shape;7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153" y="1434417"/>
            <a:ext cx="5093915" cy="2846593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26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/>
              <a:t>Evolution plays out across global populations</a:t>
            </a:r>
            <a:endParaRPr/>
          </a:p>
        </p:txBody>
      </p:sp>
      <p:grpSp>
        <p:nvGrpSpPr>
          <p:cNvPr id="763" name="Google Shape;763;p26"/>
          <p:cNvGrpSpPr/>
          <p:nvPr/>
        </p:nvGrpSpPr>
        <p:grpSpPr>
          <a:xfrm>
            <a:off x="849451" y="1182198"/>
            <a:ext cx="2648674" cy="3285578"/>
            <a:chOff x="1207267" y="1562510"/>
            <a:chExt cx="3744767" cy="4645239"/>
          </a:xfrm>
        </p:grpSpPr>
        <p:pic>
          <p:nvPicPr>
            <p:cNvPr descr="Shape&#10;&#10;Description automatically generated" id="764" name="Google Shape;764;p26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1207267" y="1562510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5" name="Google Shape;76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23200" y="2984043"/>
              <a:ext cx="175724" cy="17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66" name="Google Shape;76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3200" y="3329611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67" name="Google Shape;767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18775" y="3097360"/>
              <a:ext cx="166515" cy="176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8" name="Google Shape;76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88624" y="3139960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69" name="Google Shape;76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3484" y="25499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0" name="Google Shape;77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0316" y="2975588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1" name="Google Shape;77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2768" y="2824139"/>
              <a:ext cx="207131" cy="207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2" name="Google Shape;77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05455" y="2796795"/>
              <a:ext cx="234475" cy="23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3" name="Google Shape;77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3405" y="3004914"/>
              <a:ext cx="183956" cy="183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4" name="Google Shape;77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3363712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75" name="Google Shape;7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84981" y="2605260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76" name="Google Shape;77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66113" y="32201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7" name="Google Shape;77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84892" y="2472254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" id="778" name="Google Shape;778;p26"/>
            <p:cNvPicPr preferRelativeResize="0"/>
            <p:nvPr/>
          </p:nvPicPr>
          <p:blipFill rotWithShape="1">
            <a:blip r:embed="rId4">
              <a:alphaModFix/>
            </a:blip>
            <a:srcRect b="7681" l="29913" r="30017" t="0"/>
            <a:stretch/>
          </p:blipFill>
          <p:spPr>
            <a:xfrm>
              <a:off x="3086709" y="1566298"/>
              <a:ext cx="1865325" cy="464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79" name="Google Shape;77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6024" y="2239366"/>
              <a:ext cx="213282" cy="213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80" name="Google Shape;78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7463" y="2787723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1" name="Google Shape;78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5884" y="270230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2" name="Google Shape;78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0475" y="2307687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3" name="Google Shape;78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5527" y="2471346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4" name="Google Shape;78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30096" y="263399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5" name="Google Shape;78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58015" y="2451584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6" name="Google Shape;78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2520" y="2573988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7" name="Google Shape;78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95802" y="212965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88" name="Google Shape;788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31065" y="2254101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89" name="Google Shape;78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0336" y="2062950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0" name="Google Shape;79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627" y="2111074"/>
              <a:ext cx="244737" cy="24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91" name="Google Shape;79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97586" y="1890804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792" name="Google Shape;79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8418" y="2157615"/>
              <a:ext cx="224965" cy="238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3" name="Google Shape;79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6668" y="1946879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4" name="Google Shape;79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77133" y="20373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5" name="Google Shape;79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6896" y="1862370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6" name="Google Shape;79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533" y="2189712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797" name="Google Shape;79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0804" y="2321721"/>
              <a:ext cx="160228" cy="160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 Orange Contour - Free vector graphic on Pixabay" id="798" name="Google Shape;798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8513" y="3372542"/>
              <a:ext cx="174476" cy="1744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ce free to use clip art - Clipartix" id="799" name="Google Shape;79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2257405" y="12194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6"/>
          <p:cNvSpPr/>
          <p:nvPr/>
        </p:nvSpPr>
        <p:spPr>
          <a:xfrm flipH="1" rot="-190619">
            <a:off x="898222" y="1175029"/>
            <a:ext cx="361492" cy="531635"/>
          </a:xfrm>
          <a:prstGeom prst="lightningBolt">
            <a:avLst/>
          </a:prstGeom>
          <a:solidFill>
            <a:srgbClr val="FFFF00"/>
          </a:solidFill>
          <a:ln cap="flat" cmpd="sng" w="107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Dice free to use clip art - Clipartix" id="801" name="Google Shape;80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935340">
            <a:off x="586905" y="1275933"/>
            <a:ext cx="325467" cy="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6"/>
          <p:cNvSpPr txBox="1"/>
          <p:nvPr/>
        </p:nvSpPr>
        <p:spPr>
          <a:xfrm>
            <a:off x="1649438" y="4491197"/>
            <a:ext cx="109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Morris et al. 2020</a:t>
            </a:r>
            <a:endParaRPr b="0" i="0" sz="9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7"/>
          <p:cNvSpPr txBox="1"/>
          <p:nvPr>
            <p:ph idx="1" type="body"/>
          </p:nvPr>
        </p:nvSpPr>
        <p:spPr>
          <a:xfrm>
            <a:off x="4952497" y="1078133"/>
            <a:ext cx="33312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Positive or adaptive selection selects mutations that confer fitness advantages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Chart&#10;&#10;Description automatically generated" id="809" name="Google Shape;8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497" y="2022287"/>
            <a:ext cx="2908449" cy="290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810" name="Google Shape;8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658" y="2022287"/>
            <a:ext cx="2908449" cy="290844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7"/>
          <p:cNvSpPr txBox="1"/>
          <p:nvPr/>
        </p:nvSpPr>
        <p:spPr>
          <a:xfrm>
            <a:off x="688658" y="1195442"/>
            <a:ext cx="31155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Negative or purifying selection acts to eliminate deleterious mutations</a:t>
            </a:r>
            <a:endParaRPr b="0"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tibody  free icon" id="812" name="Google Shape;81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7718" y="1225207"/>
            <a:ext cx="615249" cy="70378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27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the selection regime?</a:t>
            </a:r>
            <a:endParaRPr/>
          </a:p>
        </p:txBody>
      </p:sp>
      <p:pic>
        <p:nvPicPr>
          <p:cNvPr id="814" name="Google Shape;814;p27"/>
          <p:cNvPicPr preferRelativeResize="0"/>
          <p:nvPr/>
        </p:nvPicPr>
        <p:blipFill rotWithShape="1">
          <a:blip r:embed="rId6">
            <a:alphaModFix/>
          </a:blip>
          <a:srcRect b="5799" l="70312" r="0" t="0"/>
          <a:stretch/>
        </p:blipFill>
        <p:spPr>
          <a:xfrm>
            <a:off x="3698109" y="1133347"/>
            <a:ext cx="680254" cy="79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19" name="Google Shape;8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58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8"/>
          <p:cNvSpPr txBox="1"/>
          <p:nvPr/>
        </p:nvSpPr>
        <p:spPr>
          <a:xfrm>
            <a:off x="912312" y="1496595"/>
            <a:ext cx="189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Weak?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" id="821" name="Google Shape;82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973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8"/>
          <p:cNvSpPr txBox="1"/>
          <p:nvPr/>
        </p:nvSpPr>
        <p:spPr>
          <a:xfrm>
            <a:off x="3816626" y="1496610"/>
            <a:ext cx="189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Strong?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9242" y="1988699"/>
            <a:ext cx="2113569" cy="211356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8"/>
          <p:cNvSpPr txBox="1"/>
          <p:nvPr/>
        </p:nvSpPr>
        <p:spPr>
          <a:xfrm>
            <a:off x="6289547" y="1496610"/>
            <a:ext cx="2458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Time-dependent?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8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What is the strength of selection?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5" id="63" name="Google Shape;63;p4"/>
          <p:cNvPicPr preferRelativeResize="0"/>
          <p:nvPr/>
        </p:nvPicPr>
        <p:blipFill rotWithShape="1">
          <a:blip r:embed="rId3">
            <a:alphaModFix/>
          </a:blip>
          <a:srcRect b="34267" l="0" r="0" t="0"/>
          <a:stretch/>
        </p:blipFill>
        <p:spPr>
          <a:xfrm>
            <a:off x="611824" y="1096288"/>
            <a:ext cx="7977368" cy="28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/>
          <p:nvPr>
            <p:ph type="title"/>
          </p:nvPr>
        </p:nvSpPr>
        <p:spPr>
          <a:xfrm>
            <a:off x="688657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600"/>
              <a:t>The virus evolves as it spreads between hosts</a:t>
            </a:r>
            <a:endParaRPr/>
          </a:p>
        </p:txBody>
      </p:sp>
      <p:sp>
        <p:nvSpPr>
          <p:cNvPr id="65" name="Google Shape;65;p4"/>
          <p:cNvSpPr txBox="1"/>
          <p:nvPr/>
        </p:nvSpPr>
        <p:spPr>
          <a:xfrm>
            <a:off x="3723894" y="4190238"/>
            <a:ext cx="140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159002" y="4519422"/>
            <a:ext cx="6534300" cy="1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" name="Google Shape;67;p4"/>
          <p:cNvPicPr preferRelativeResize="0"/>
          <p:nvPr/>
        </p:nvPicPr>
        <p:blipFill rotWithShape="1">
          <a:blip r:embed="rId4">
            <a:alphaModFix/>
          </a:blip>
          <a:srcRect b="66297" l="0" r="0" t="2467"/>
          <a:stretch/>
        </p:blipFill>
        <p:spPr>
          <a:xfrm>
            <a:off x="842212" y="1201142"/>
            <a:ext cx="7459578" cy="113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29"/>
          <p:cNvPicPr preferRelativeResize="0"/>
          <p:nvPr/>
        </p:nvPicPr>
        <p:blipFill rotWithShape="1">
          <a:blip r:embed="rId3">
            <a:alphaModFix/>
          </a:blip>
          <a:srcRect b="0" l="0" r="1816" t="0"/>
          <a:stretch/>
        </p:blipFill>
        <p:spPr>
          <a:xfrm>
            <a:off x="5352300" y="1421525"/>
            <a:ext cx="1928842" cy="25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29"/>
          <p:cNvSpPr/>
          <p:nvPr/>
        </p:nvSpPr>
        <p:spPr>
          <a:xfrm>
            <a:off x="1165419" y="4640095"/>
            <a:ext cx="27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Borremans et al. 2020.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 txBox="1"/>
          <p:nvPr/>
        </p:nvSpPr>
        <p:spPr>
          <a:xfrm>
            <a:off x="5273206" y="4636510"/>
            <a:ext cx="1390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Koel et al. 2020. </a:t>
            </a:r>
            <a:endParaRPr b="0" i="0" sz="11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tibody  free icon" id="833" name="Google Shape;8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01585" y="1978172"/>
            <a:ext cx="275525" cy="315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" name="Google Shape;834;p29"/>
          <p:cNvGrpSpPr/>
          <p:nvPr/>
        </p:nvGrpSpPr>
        <p:grpSpPr>
          <a:xfrm>
            <a:off x="517346" y="1620101"/>
            <a:ext cx="4315430" cy="2756824"/>
            <a:chOff x="1117672" y="2269275"/>
            <a:chExt cx="5753906" cy="3675766"/>
          </a:xfrm>
        </p:grpSpPr>
        <p:grpSp>
          <p:nvGrpSpPr>
            <p:cNvPr id="835" name="Google Shape;835;p29"/>
            <p:cNvGrpSpPr/>
            <p:nvPr/>
          </p:nvGrpSpPr>
          <p:grpSpPr>
            <a:xfrm>
              <a:off x="1117672" y="2269275"/>
              <a:ext cx="5753906" cy="3675766"/>
              <a:chOff x="1117672" y="2269275"/>
              <a:chExt cx="5753906" cy="3675766"/>
            </a:xfrm>
          </p:grpSpPr>
          <p:pic>
            <p:nvPicPr>
              <p:cNvPr id="836" name="Google Shape;836;p29"/>
              <p:cNvPicPr preferRelativeResize="0"/>
              <p:nvPr/>
            </p:nvPicPr>
            <p:blipFill rotWithShape="1">
              <a:blip r:embed="rId5">
                <a:alphaModFix/>
              </a:blip>
              <a:srcRect b="32626" l="0" r="0" t="21158"/>
              <a:stretch/>
            </p:blipFill>
            <p:spPr>
              <a:xfrm>
                <a:off x="1117672" y="2269275"/>
                <a:ext cx="5753906" cy="3309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7" name="Google Shape;837;p29"/>
              <p:cNvSpPr/>
              <p:nvPr/>
            </p:nvSpPr>
            <p:spPr>
              <a:xfrm>
                <a:off x="2097396" y="5606527"/>
                <a:ext cx="4774181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Days post symptom onset</a:t>
                </a:r>
                <a:endParaRPr b="0" i="0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8" name="Google Shape;838;p29"/>
            <p:cNvSpPr/>
            <p:nvPr/>
          </p:nvSpPr>
          <p:spPr>
            <a:xfrm flipH="1" rot="-3067832">
              <a:off x="3130605" y="2402924"/>
              <a:ext cx="676986" cy="889512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39" name="Google Shape;839;p29"/>
          <p:cNvGrpSpPr/>
          <p:nvPr/>
        </p:nvGrpSpPr>
        <p:grpSpPr>
          <a:xfrm>
            <a:off x="4666648" y="1300789"/>
            <a:ext cx="3469888" cy="2396136"/>
            <a:chOff x="6556767" y="1905323"/>
            <a:chExt cx="4626517" cy="3194848"/>
          </a:xfrm>
        </p:grpSpPr>
        <p:grpSp>
          <p:nvGrpSpPr>
            <p:cNvPr id="840" name="Google Shape;840;p29"/>
            <p:cNvGrpSpPr/>
            <p:nvPr/>
          </p:nvGrpSpPr>
          <p:grpSpPr>
            <a:xfrm>
              <a:off x="6556767" y="1909949"/>
              <a:ext cx="4626517" cy="888512"/>
              <a:chOff x="6854415" y="4135657"/>
              <a:chExt cx="2114979" cy="485738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8289235" y="4162764"/>
                <a:ext cx="68015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6854415" y="4135657"/>
                <a:ext cx="466429" cy="45863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843" name="Google Shape;843;p29"/>
            <p:cNvSpPr/>
            <p:nvPr/>
          </p:nvSpPr>
          <p:spPr>
            <a:xfrm flipH="1" rot="-190216">
              <a:off x="8494043" y="1917305"/>
              <a:ext cx="449138" cy="571280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44" name="Google Shape;844;p29"/>
            <p:cNvGrpSpPr/>
            <p:nvPr/>
          </p:nvGrpSpPr>
          <p:grpSpPr>
            <a:xfrm>
              <a:off x="7888999" y="2457141"/>
              <a:ext cx="1634652" cy="2643030"/>
              <a:chOff x="7888999" y="2457141"/>
              <a:chExt cx="1634652" cy="2643030"/>
            </a:xfrm>
          </p:grpSpPr>
          <p:pic>
            <p:nvPicPr>
              <p:cNvPr descr="Corona, Green, Dotted, Icon, Virus, Pandemic, Epidemic" id="845" name="Google Shape;845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8765353" y="2457141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6" name="Google Shape;846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9043603" y="4058378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7" name="Google Shape;847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739369" y="3483464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48" name="Google Shape;848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272842" y="3814353"/>
                <a:ext cx="645475" cy="750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rona, Green, Dotted, Icon, Virus, Pandemic, Epidemic" id="849" name="Google Shape;849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8200499" y="2842889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850" name="Google Shape;850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8629994" y="3026614"/>
                <a:ext cx="480048" cy="5583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rona, Green, Dotted, Icon, Virus, Pandemic, Epidemic" id="851" name="Google Shape;851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7888999" y="4595539"/>
                <a:ext cx="587599" cy="5046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2" name="Google Shape;852;p29"/>
          <p:cNvSpPr txBox="1"/>
          <p:nvPr/>
        </p:nvSpPr>
        <p:spPr>
          <a:xfrm>
            <a:off x="5404836" y="4015586"/>
            <a:ext cx="19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Lower respiratory tract?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29"/>
          <p:cNvSpPr txBox="1"/>
          <p:nvPr>
            <p:ph type="title"/>
          </p:nvPr>
        </p:nvSpPr>
        <p:spPr>
          <a:xfrm>
            <a:off x="688657" y="295656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/>
              <a:t>When and where does selection apply?</a:t>
            </a:r>
            <a:endParaRPr/>
          </a:p>
        </p:txBody>
      </p:sp>
      <p:sp>
        <p:nvSpPr>
          <p:cNvPr id="854" name="Google Shape;854;p29"/>
          <p:cNvSpPr txBox="1"/>
          <p:nvPr/>
        </p:nvSpPr>
        <p:spPr>
          <a:xfrm>
            <a:off x="6763787" y="2206388"/>
            <a:ext cx="19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Upper respiratory tract?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0"/>
          <p:cNvSpPr txBox="1"/>
          <p:nvPr>
            <p:ph type="title"/>
          </p:nvPr>
        </p:nvSpPr>
        <p:spPr>
          <a:xfrm>
            <a:off x="189689" y="842878"/>
            <a:ext cx="22107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oppins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860" name="Google Shape;860;p30"/>
          <p:cNvSpPr txBox="1"/>
          <p:nvPr>
            <p:ph idx="1" type="body"/>
          </p:nvPr>
        </p:nvSpPr>
        <p:spPr>
          <a:xfrm>
            <a:off x="2901951" y="648081"/>
            <a:ext cx="54864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47650" lvl="0" marL="33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Viruses evolve across many scales</a:t>
            </a:r>
            <a:endParaRPr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Random variation is generated within host</a:t>
            </a:r>
            <a:endParaRPr sz="1800"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Mutations can be silent or non-silent</a:t>
            </a:r>
            <a:endParaRPr sz="1800"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 sz="1800"/>
              <a:t>Selection shapes diversity within host</a:t>
            </a:r>
            <a:endParaRPr/>
          </a:p>
          <a:p>
            <a:pPr indent="-247650" lvl="0" marL="330200" rtl="0" algn="l">
              <a:lnSpc>
                <a:spcPct val="90000"/>
              </a:lnSpc>
              <a:spcBef>
                <a:spcPts val="1400"/>
              </a:spcBef>
              <a:spcAft>
                <a:spcPts val="1400"/>
              </a:spcAft>
              <a:buSzPts val="1900"/>
              <a:buFont typeface="Arial"/>
              <a:buChar char="•"/>
            </a:pPr>
            <a:r>
              <a:rPr lang="en-US" sz="1800"/>
              <a:t>Selection and randomness shapes diversity during spread between hosts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 rotWithShape="1">
          <a:blip r:embed="rId3">
            <a:alphaModFix/>
          </a:blip>
          <a:srcRect b="66297" l="0" r="0" t="2467"/>
          <a:stretch/>
        </p:blipFill>
        <p:spPr>
          <a:xfrm>
            <a:off x="842212" y="1201142"/>
            <a:ext cx="7459578" cy="11376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 txBox="1"/>
          <p:nvPr/>
        </p:nvSpPr>
        <p:spPr>
          <a:xfrm>
            <a:off x="1290825" y="2435438"/>
            <a:ext cx="65625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ATGCAG</a:t>
            </a:r>
            <a:r>
              <a:rPr b="1" i="0" lang="en-US" sz="2300" u="none" cap="none" strike="noStrike">
                <a:solidFill>
                  <a:srgbClr val="209715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TAGCT</a:t>
            </a:r>
            <a:r>
              <a:rPr b="1" i="0" lang="en-US" sz="2300" u="none" cap="none" strike="noStrike">
                <a:solidFill>
                  <a:srgbClr val="E7A413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ATGCTGAC</a:t>
            </a:r>
            <a:r>
              <a:rPr b="1" i="0" lang="en-US" sz="2300" u="none" cap="none" strike="noStrike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GACTGAC</a:t>
            </a:r>
            <a:r>
              <a:rPr b="1" i="0" lang="en-US" sz="2300" u="none" cap="none" strike="noStrike">
                <a:solidFill>
                  <a:srgbClr val="7F6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0" i="0" lang="en-US" sz="23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294" y="3404174"/>
            <a:ext cx="2153412" cy="119329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 txBox="1"/>
          <p:nvPr>
            <p:ph type="title"/>
          </p:nvPr>
        </p:nvSpPr>
        <p:spPr>
          <a:xfrm>
            <a:off x="688657" y="295656"/>
            <a:ext cx="80034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 sz="2600"/>
              <a:t>Mutations accumulate in the viral genome</a:t>
            </a:r>
            <a:endParaRPr/>
          </a:p>
        </p:txBody>
      </p:sp>
      <p:cxnSp>
        <p:nvCxnSpPr>
          <p:cNvPr id="76" name="Google Shape;76;p5"/>
          <p:cNvCxnSpPr/>
          <p:nvPr/>
        </p:nvCxnSpPr>
        <p:spPr>
          <a:xfrm flipH="1" rot="10800000">
            <a:off x="4463569" y="3009206"/>
            <a:ext cx="12792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5"/>
          <p:cNvCxnSpPr/>
          <p:nvPr/>
        </p:nvCxnSpPr>
        <p:spPr>
          <a:xfrm rot="10800000">
            <a:off x="3280069" y="2999606"/>
            <a:ext cx="118350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9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84" name="Google Shape;8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9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86" name="Google Shape;8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9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90" name="Google Shape;90;p9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97" name="Google Shape;9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2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103" name="Google Shape;103;p2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104" name="Google Shape;10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5" name="Google Shape;10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6" name="Google Shape;10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08" name="Google Shape;10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09" name="Google Shape;109;p2"/>
            <p:cNvPicPr preferRelativeResize="0"/>
            <p:nvPr/>
          </p:nvPicPr>
          <p:blipFill rotWithShape="1">
            <a:blip r:embed="rId5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0" name="Google Shape;110;p2"/>
            <p:cNvPicPr preferRelativeResize="0"/>
            <p:nvPr/>
          </p:nvPicPr>
          <p:blipFill rotWithShape="1">
            <a:blip r:embed="rId6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1" name="Google Shape;111;p2"/>
            <p:cNvPicPr preferRelativeResize="0"/>
            <p:nvPr/>
          </p:nvPicPr>
          <p:blipFill rotWithShape="1">
            <a:blip r:embed="rId7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2" name="Google Shape;112;p2"/>
            <p:cNvPicPr preferRelativeResize="0"/>
            <p:nvPr/>
          </p:nvPicPr>
          <p:blipFill rotWithShape="1">
            <a:blip r:embed="rId8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13" name="Google Shape;113;p2"/>
            <p:cNvPicPr preferRelativeResize="0"/>
            <p:nvPr/>
          </p:nvPicPr>
          <p:blipFill rotWithShape="1">
            <a:blip r:embed="rId9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115" name="Google Shape;11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16" name="Google Shape;11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119" name="Google Shape;119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0" name="Google Shape;12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22" name="Google Shape;12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133" name="Google Shape;13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4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135" name="Google Shape;13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4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4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grpSp>
        <p:nvGrpSpPr>
          <p:cNvPr id="139" name="Google Shape;139;p14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140" name="Google Shape;140;p14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1" name="Google Shape;14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42" name="Google Shape;142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43" name="Google Shape;143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44" name="Google Shape;144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145" name="Google Shape;145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146" name="Google Shape;146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147" name="Google Shape;147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8" name="Google Shape;14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49" name="Google Shape;14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0" name="Google Shape;15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1" name="Google Shape;15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2" name="Google Shape;15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4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4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156" name="Google Shape;15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7" name="Google Shape;1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8" name="Google Shape;15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59" name="Google Shape;15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60" name="Google Shape;16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1" name="Google Shape;161;p14"/>
            <p:cNvPicPr preferRelativeResize="0"/>
            <p:nvPr/>
          </p:nvPicPr>
          <p:blipFill rotWithShape="1">
            <a:blip r:embed="rId12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2" name="Google Shape;162;p14"/>
            <p:cNvPicPr preferRelativeResize="0"/>
            <p:nvPr/>
          </p:nvPicPr>
          <p:blipFill rotWithShape="1">
            <a:blip r:embed="rId12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3" name="Google Shape;163;p14"/>
            <p:cNvPicPr preferRelativeResize="0"/>
            <p:nvPr/>
          </p:nvPicPr>
          <p:blipFill rotWithShape="1">
            <a:blip r:embed="rId12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4" name="Google Shape;164;p14"/>
            <p:cNvPicPr preferRelativeResize="0"/>
            <p:nvPr/>
          </p:nvPicPr>
          <p:blipFill rotWithShape="1">
            <a:blip r:embed="rId12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165" name="Google Shape;165;p14"/>
            <p:cNvPicPr preferRelativeResize="0"/>
            <p:nvPr/>
          </p:nvPicPr>
          <p:blipFill rotWithShape="1">
            <a:blip r:embed="rId12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4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167" name="Google Shape;16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68" name="Google Shape;16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4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171" name="Google Shape;17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2" name="Google Shape;17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3" name="Google Shape;17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174" name="Google Shape;17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4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9"/>
          <p:cNvGrpSpPr/>
          <p:nvPr/>
        </p:nvGrpSpPr>
        <p:grpSpPr>
          <a:xfrm>
            <a:off x="664353" y="1825547"/>
            <a:ext cx="1400760" cy="2057198"/>
            <a:chOff x="906423" y="2691182"/>
            <a:chExt cx="1763738" cy="2590277"/>
          </a:xfrm>
        </p:grpSpPr>
        <p:pic>
          <p:nvPicPr>
            <p:cNvPr descr="Diagram&#10;&#10;Description automatically generated" id="186" name="Google Shape;18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423" y="2691182"/>
              <a:ext cx="1208169" cy="2590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9"/>
            <p:cNvSpPr/>
            <p:nvPr/>
          </p:nvSpPr>
          <p:spPr>
            <a:xfrm flipH="1">
              <a:off x="1756250" y="2866681"/>
              <a:ext cx="478974" cy="492095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Dice free to use clip art - Clipartix" id="188" name="Google Shape;18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38508">
              <a:off x="2072184" y="3214290"/>
              <a:ext cx="505999" cy="49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39"/>
          <p:cNvSpPr txBox="1"/>
          <p:nvPr/>
        </p:nvSpPr>
        <p:spPr>
          <a:xfrm>
            <a:off x="344602" y="1204084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Within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215468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Short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685800" y="294894"/>
            <a:ext cx="791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Poppins"/>
              <a:buNone/>
            </a:pPr>
            <a:r>
              <a:rPr lang="en-US" sz="2200">
                <a:latin typeface="Poppins"/>
                <a:ea typeface="Poppins"/>
                <a:cs typeface="Poppins"/>
                <a:sym typeface="Poppins"/>
              </a:rPr>
              <a:t>Evolutionary processes play out across multiple scales</a:t>
            </a:r>
            <a:endParaRPr sz="2200"/>
          </a:p>
        </p:txBody>
      </p:sp>
      <p:sp>
        <p:nvSpPr>
          <p:cNvPr id="192" name="Google Shape;192;p39"/>
          <p:cNvSpPr txBox="1"/>
          <p:nvPr/>
        </p:nvSpPr>
        <p:spPr>
          <a:xfrm>
            <a:off x="7131229" y="1177070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time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7002095" y="4141985"/>
            <a:ext cx="1899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39"/>
          <p:cNvGrpSpPr/>
          <p:nvPr/>
        </p:nvGrpSpPr>
        <p:grpSpPr>
          <a:xfrm>
            <a:off x="4548401" y="1954331"/>
            <a:ext cx="2006253" cy="1713452"/>
            <a:chOff x="4923746" y="2683220"/>
            <a:chExt cx="2830492" cy="2417398"/>
          </a:xfrm>
        </p:grpSpPr>
        <p:pic>
          <p:nvPicPr>
            <p:cNvPr descr="A picture containing text, athletic game, ball&#10;&#10;Description automatically generated" id="195" name="Google Shape;195;p3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4923746" y="2786769"/>
              <a:ext cx="2253302" cy="2241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96" name="Google Shape;19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911" y="4013816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97" name="Google Shape;197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324234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198" name="Google Shape;198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18483" y="3679874"/>
              <a:ext cx="349516" cy="262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white and blue flag&#10;&#10;Description automatically generated with medium confidence" id="199" name="Google Shape;19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3167" y="2805052"/>
              <a:ext cx="311071" cy="23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200" name="Google Shape;200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60274" y="4105509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flag&#10;&#10;Description automatically generated with low confidence" id="201" name="Google Shape;201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443167" y="4479498"/>
              <a:ext cx="305321" cy="22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red flag with a white cross&#10;&#10;Description automatically generated with low confidence" id="202" name="Google Shape;202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98630" y="4803524"/>
              <a:ext cx="309954" cy="233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3" name="Google Shape;20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8267" y="362305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4" name="Google Shape;20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3104829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5" name="Google Shape;20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2683220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6" name="Google Shape;20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98860" y="4375133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07" name="Google Shape;20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20489" y="4709135"/>
              <a:ext cx="184021" cy="391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39"/>
          <p:cNvSpPr txBox="1"/>
          <p:nvPr/>
        </p:nvSpPr>
        <p:spPr>
          <a:xfrm>
            <a:off x="4869020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Across space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4739885" y="4142746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Time scale?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9"/>
          <p:cNvGrpSpPr/>
          <p:nvPr/>
        </p:nvGrpSpPr>
        <p:grpSpPr>
          <a:xfrm>
            <a:off x="2543282" y="1806865"/>
            <a:ext cx="1623561" cy="1989873"/>
            <a:chOff x="2254381" y="2097801"/>
            <a:chExt cx="2098708" cy="2676359"/>
          </a:xfrm>
        </p:grpSpPr>
        <p:pic>
          <p:nvPicPr>
            <p:cNvPr descr="Diagram&#10;&#10;Description automatically generated" id="211" name="Google Shape;21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4381" y="3224937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2" name="Google Shape;21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2808104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3" name="Google Shape;21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3912512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4" name="Google Shape;21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942839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215" name="Google Shape;21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16856" y="2097801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6" name="Google Shape;216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2669920" y="3206017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7" name="Google Shape;217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1845260">
              <a:off x="2680072" y="3879329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8" name="Google Shape;218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 rot="-1640000">
              <a:off x="3545420" y="2726375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19" name="Google Shape;219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92355" y="3073378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20" name="Google Shape;220;p39"/>
            <p:cNvPicPr preferRelativeResize="0"/>
            <p:nvPr/>
          </p:nvPicPr>
          <p:blipFill rotWithShape="1">
            <a:blip r:embed="rId10">
              <a:alphaModFix/>
            </a:blip>
            <a:srcRect b="3890" l="77784" r="16771" t="89704"/>
            <a:stretch/>
          </p:blipFill>
          <p:spPr>
            <a:xfrm>
              <a:off x="3568719" y="4189382"/>
              <a:ext cx="314328" cy="312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39"/>
            <p:cNvSpPr/>
            <p:nvPr/>
          </p:nvSpPr>
          <p:spPr>
            <a:xfrm flipH="1">
              <a:off x="2731705" y="2879588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ce free to use clip art - Clipartix" id="222" name="Google Shape;22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65757" y="4100117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3" name="Google Shape;22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48290" y="4021126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9"/>
            <p:cNvSpPr/>
            <p:nvPr/>
          </p:nvSpPr>
          <p:spPr>
            <a:xfrm flipH="1">
              <a:off x="3746443" y="3843869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 flipH="1">
              <a:off x="3617226" y="2442165"/>
              <a:ext cx="260570" cy="387579"/>
            </a:xfrm>
            <a:prstGeom prst="lightningBolt">
              <a:avLst/>
            </a:prstGeom>
            <a:solidFill>
              <a:srgbClr val="FFFF00"/>
            </a:solidFill>
            <a:ln cap="flat" cmpd="sng" w="107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descr="Diagram&#10;&#10;Description automatically generated" id="226" name="Google Shape;22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1183" y="3809848"/>
              <a:ext cx="436233" cy="86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7" name="Google Shape;22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557492" y="3348592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8" name="Google Shape;22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3393267" y="260576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29" name="Google Shape;22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855">
              <a:off x="2532540" y="3013488"/>
              <a:ext cx="218432" cy="209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39"/>
          <p:cNvSpPr txBox="1"/>
          <p:nvPr/>
        </p:nvSpPr>
        <p:spPr>
          <a:xfrm>
            <a:off x="2606811" y="1204028"/>
            <a:ext cx="16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Between hosts</a:t>
            </a:r>
            <a:endParaRPr b="1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2477677" y="4141845"/>
            <a:ext cx="189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Longer term evolution</a:t>
            </a:r>
            <a:endParaRPr b="0" i="0" sz="1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395793" y="4483497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2656585" y="4481885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4968567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7181002" y="4479999"/>
            <a:ext cx="15417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236" name="Google Shape;236;p39"/>
          <p:cNvGrpSpPr/>
          <p:nvPr/>
        </p:nvGrpSpPr>
        <p:grpSpPr>
          <a:xfrm>
            <a:off x="6950002" y="2029123"/>
            <a:ext cx="2028485" cy="1604658"/>
            <a:chOff x="9496305" y="2680098"/>
            <a:chExt cx="2704647" cy="2139544"/>
          </a:xfrm>
        </p:grpSpPr>
        <p:pic>
          <p:nvPicPr>
            <p:cNvPr descr="A picture containing text, athletic game, ball&#10;&#10;Description automatically generated" id="237" name="Google Shape;237;p39"/>
            <p:cNvPicPr preferRelativeResize="0"/>
            <p:nvPr/>
          </p:nvPicPr>
          <p:blipFill rotWithShape="1">
            <a:blip r:embed="rId5">
              <a:alphaModFix/>
            </a:blip>
            <a:srcRect b="5606" l="0" r="5027" t="4471"/>
            <a:stretch/>
          </p:blipFill>
          <p:spPr>
            <a:xfrm>
              <a:off x="9496305" y="2680098"/>
              <a:ext cx="2129322" cy="2118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9"/>
            <p:cNvSpPr txBox="1"/>
            <p:nvPr/>
          </p:nvSpPr>
          <p:spPr>
            <a:xfrm>
              <a:off x="10078090" y="456314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1990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9"/>
            <p:cNvSpPr txBox="1"/>
            <p:nvPr/>
          </p:nvSpPr>
          <p:spPr>
            <a:xfrm>
              <a:off x="11468352" y="4255232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1993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9"/>
            <p:cNvSpPr txBox="1"/>
            <p:nvPr/>
          </p:nvSpPr>
          <p:spPr>
            <a:xfrm>
              <a:off x="10861863" y="3732718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1995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9"/>
            <p:cNvSpPr txBox="1"/>
            <p:nvPr/>
          </p:nvSpPr>
          <p:spPr>
            <a:xfrm>
              <a:off x="11253749" y="3518114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9"/>
            <p:cNvSpPr txBox="1"/>
            <p:nvPr/>
          </p:nvSpPr>
          <p:spPr>
            <a:xfrm>
              <a:off x="11468352" y="3107567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9"/>
            <p:cNvSpPr txBox="1"/>
            <p:nvPr/>
          </p:nvSpPr>
          <p:spPr>
            <a:xfrm>
              <a:off x="11468352" y="2687690"/>
              <a:ext cx="7326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2005</a:t>
              </a:r>
              <a:endParaRPr b="0" i="0" sz="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/>
          <p:nvPr/>
        </p:nvSpPr>
        <p:spPr>
          <a:xfrm>
            <a:off x="685800" y="2083979"/>
            <a:ext cx="52077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Random variation is generated during replication, often due to an error-prone polymerase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This process introduces </a:t>
            </a:r>
            <a:r>
              <a:rPr b="1" i="1" lang="en-US" sz="17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mutations</a:t>
            </a:r>
            <a:endParaRPr b="1" i="1" sz="17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6519129" y="4379423"/>
            <a:ext cx="1901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replication cycle 1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mutation: A &gt; C</a:t>
            </a:r>
            <a:endParaRPr b="0" i="0" sz="11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10"/>
          <p:cNvSpPr txBox="1"/>
          <p:nvPr>
            <p:ph type="title"/>
          </p:nvPr>
        </p:nvSpPr>
        <p:spPr>
          <a:xfrm>
            <a:off x="685800" y="294894"/>
            <a:ext cx="7823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Poppins"/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Within-host pathoge</a:t>
            </a:r>
            <a:r>
              <a:rPr lang="en-US"/>
              <a:t>n evolution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2" name="Google Shape;252;p10"/>
          <p:cNvGrpSpPr/>
          <p:nvPr/>
        </p:nvGrpSpPr>
        <p:grpSpPr>
          <a:xfrm>
            <a:off x="6254752" y="717733"/>
            <a:ext cx="2079969" cy="3527414"/>
            <a:chOff x="8186018" y="659219"/>
            <a:chExt cx="3348847" cy="5679302"/>
          </a:xfrm>
        </p:grpSpPr>
        <p:pic>
          <p:nvPicPr>
            <p:cNvPr descr="Shape&#10;&#10;Description automatically generated" id="253" name="Google Shape;253;p10"/>
            <p:cNvPicPr preferRelativeResize="0"/>
            <p:nvPr/>
          </p:nvPicPr>
          <p:blipFill rotWithShape="1">
            <a:blip r:embed="rId3">
              <a:alphaModFix/>
            </a:blip>
            <a:srcRect b="7681" l="29913" r="30017" t="0"/>
            <a:stretch/>
          </p:blipFill>
          <p:spPr>
            <a:xfrm>
              <a:off x="8953853" y="659219"/>
              <a:ext cx="2282420" cy="567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" id="254" name="Google Shape;254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86018" y="1941976"/>
              <a:ext cx="1670136" cy="1602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55" name="Google Shape;255;p1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2572093">
              <a:off x="9515102" y="3249793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ubble chart&#10;&#10;Description automatically generated" id="256" name="Google Shape;256;p10"/>
            <p:cNvPicPr preferRelativeResize="0"/>
            <p:nvPr/>
          </p:nvPicPr>
          <p:blipFill rotWithShape="1">
            <a:blip r:embed="rId5">
              <a:alphaModFix/>
            </a:blip>
            <a:srcRect b="3768" l="76405" r="16771" t="90191"/>
            <a:stretch/>
          </p:blipFill>
          <p:spPr>
            <a:xfrm rot="-1961677">
              <a:off x="9481559" y="1624336"/>
              <a:ext cx="682105" cy="467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0"/>
            <p:cNvSpPr txBox="1"/>
            <p:nvPr/>
          </p:nvSpPr>
          <p:spPr>
            <a:xfrm>
              <a:off x="8481592" y="2596483"/>
              <a:ext cx="11736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ce free to use clip art - Clipartix" id="258" name="Google Shape;25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060655" y="1125257"/>
              <a:ext cx="552424" cy="53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ce free to use clip art - Clipartix" id="259" name="Google Shape;25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0045" y="2712648"/>
              <a:ext cx="536741" cy="515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rona, Green, Dotted, Icon, Virus, Pandemic, Epidemic" id="260" name="Google Shape;260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799681" y="3504650"/>
              <a:ext cx="1374405" cy="1374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0"/>
            <p:cNvSpPr txBox="1"/>
            <p:nvPr/>
          </p:nvSpPr>
          <p:spPr>
            <a:xfrm>
              <a:off x="9920919" y="4027964"/>
              <a:ext cx="1354997" cy="4088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b="1" i="0" lang="en-US" sz="12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TTTGC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10"/>
            <p:cNvGrpSpPr/>
            <p:nvPr/>
          </p:nvGrpSpPr>
          <p:grpSpPr>
            <a:xfrm>
              <a:off x="10143016" y="994268"/>
              <a:ext cx="1391849" cy="1378445"/>
              <a:chOff x="10853173" y="4834751"/>
              <a:chExt cx="1143057" cy="1093996"/>
            </a:xfrm>
          </p:grpSpPr>
          <p:pic>
            <p:nvPicPr>
              <p:cNvPr descr="Icon&#10;&#10;Description automatically generated" id="263" name="Google Shape;263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853173" y="4834751"/>
                <a:ext cx="1143057" cy="10939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10"/>
              <p:cNvSpPr txBox="1"/>
              <p:nvPr/>
            </p:nvSpPr>
            <p:spPr>
              <a:xfrm>
                <a:off x="10976755" y="5239188"/>
                <a:ext cx="969900" cy="3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ATTTGC</a:t>
                </a:r>
                <a:endParaRPr b="0" i="0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ame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2021-12-30T21:10:58Z</dcterms:created>
  <dc:creator>Edyth Parker</dc:creator>
</cp:coreProperties>
</file>